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0" r:id="rId1"/>
  </p:sldMasterIdLst>
  <p:notesMasterIdLst>
    <p:notesMasterId r:id="rId13"/>
  </p:notesMasterIdLst>
  <p:handoutMasterIdLst>
    <p:handoutMasterId r:id="rId14"/>
  </p:handoutMasterIdLst>
  <p:sldIdLst>
    <p:sldId id="256" r:id="rId2"/>
    <p:sldId id="281" r:id="rId3"/>
    <p:sldId id="282" r:id="rId4"/>
    <p:sldId id="283" r:id="rId5"/>
    <p:sldId id="284" r:id="rId6"/>
    <p:sldId id="285" r:id="rId7"/>
    <p:sldId id="267" r:id="rId8"/>
    <p:sldId id="286" r:id="rId9"/>
    <p:sldId id="287" r:id="rId10"/>
    <p:sldId id="265" r:id="rId11"/>
    <p:sldId id="263" r:id="rId12"/>
  </p:sldIdLst>
  <p:sldSz cx="12192000" cy="6858000"/>
  <p:notesSz cx="6950075" cy="9236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58" d="100"/>
          <a:sy n="58" d="100"/>
        </p:scale>
        <p:origin x="44" y="4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6768" y="0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/>
            </a:lvl1pPr>
          </a:lstStyle>
          <a:p>
            <a:fld id="{4F283FAD-2AC9-4837-9368-D96BEF791ABC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6768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/>
            </a:lvl1pPr>
          </a:lstStyle>
          <a:p>
            <a:fld id="{9DB4B59F-F882-4D85-8887-A5125E6C55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8975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8" y="0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/>
            </a:lvl1pPr>
          </a:lstStyle>
          <a:p>
            <a:fld id="{061EEAB5-AB48-4001-9DF8-6E3E0B940BAC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03263" y="1154113"/>
            <a:ext cx="5543550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92" tIns="46246" rIns="92492" bIns="4624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444861"/>
            <a:ext cx="5560060" cy="3636705"/>
          </a:xfrm>
          <a:prstGeom prst="rect">
            <a:avLst/>
          </a:prstGeom>
        </p:spPr>
        <p:txBody>
          <a:bodyPr vert="horz" lIns="92492" tIns="46246" rIns="92492" bIns="46246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8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/>
            </a:lvl1pPr>
          </a:lstStyle>
          <a:p>
            <a:fld id="{BA1A0BF0-B46C-4EA3-A0EF-D8C5EB3A60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3161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7C002-D984-40AF-B4BE-A079AFDEA96E}" type="datetime1">
              <a:rPr lang="en-US" smtClean="0"/>
              <a:t>10/12/2023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F54FC-F78E-48C3-A1BA-5B4904E9A0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7286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76A36-5F11-4675-A35C-466E6A1F6F53}" type="datetime1">
              <a:rPr lang="en-US" smtClean="0"/>
              <a:t>10/12/2023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F54FC-F78E-48C3-A1BA-5B4904E9A0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83811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76A36-5F11-4675-A35C-466E6A1F6F53}" type="datetime1">
              <a:rPr lang="en-US" smtClean="0"/>
              <a:t>10/12/2023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F54FC-F78E-48C3-A1BA-5B4904E9A0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922797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76A36-5F11-4675-A35C-466E6A1F6F53}" type="datetime1">
              <a:rPr lang="en-US" smtClean="0"/>
              <a:t>10/12/2023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F54FC-F78E-48C3-A1BA-5B4904E9A0C1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81987897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76A36-5F11-4675-A35C-466E6A1F6F53}" type="datetime1">
              <a:rPr lang="en-US" smtClean="0"/>
              <a:t>10/12/2023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F54FC-F78E-48C3-A1BA-5B4904E9A0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75515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76A36-5F11-4675-A35C-466E6A1F6F53}" type="datetime1">
              <a:rPr lang="en-US" smtClean="0"/>
              <a:t>10/12/2023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F54FC-F78E-48C3-A1BA-5B4904E9A0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590761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76A36-5F11-4675-A35C-466E6A1F6F53}" type="datetime1">
              <a:rPr lang="en-US" smtClean="0"/>
              <a:t>10/12/2023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F54FC-F78E-48C3-A1BA-5B4904E9A0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276629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76A36-5F11-4675-A35C-466E6A1F6F53}" type="datetime1">
              <a:rPr lang="en-US" smtClean="0"/>
              <a:t>10/12/2023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F54FC-F78E-48C3-A1BA-5B4904E9A0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780040"/>
      </p:ext>
    </p:extLst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76A36-5F11-4675-A35C-466E6A1F6F53}" type="datetime1">
              <a:rPr lang="en-US" smtClean="0"/>
              <a:t>10/12/2023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F54FC-F78E-48C3-A1BA-5B4904E9A0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055296"/>
      </p:ext>
    </p:extLst>
  </p:cSld>
  <p:clrMapOvr>
    <a:masterClrMapping/>
  </p:clrMapOvr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A6B7D-0E73-4D82-B6DB-3565FEC57491}" type="datetime1">
              <a:rPr lang="en-US" smtClean="0"/>
              <a:t>10/12/2023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F54FC-F78E-48C3-A1BA-5B4904E9A0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195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76A36-5F11-4675-A35C-466E6A1F6F53}" type="datetime1">
              <a:rPr lang="en-US" smtClean="0"/>
              <a:t>10/12/2023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F54FC-F78E-48C3-A1BA-5B4904E9A0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488198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5DAC-A65F-4A81-9087-C402EA27BA12}" type="datetime1">
              <a:rPr lang="en-US" smtClean="0"/>
              <a:t>10/12/2023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F54FC-F78E-48C3-A1BA-5B4904E9A0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104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76A36-5F11-4675-A35C-466E6A1F6F53}" type="datetime1">
              <a:rPr lang="en-US" smtClean="0"/>
              <a:t>10/12/2023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F54FC-F78E-48C3-A1BA-5B4904E9A0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456713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76A36-5F11-4675-A35C-466E6A1F6F53}" type="datetime1">
              <a:rPr lang="en-US" smtClean="0"/>
              <a:t>10/12/2023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F54FC-F78E-48C3-A1BA-5B4904E9A0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441336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E56DB-A452-43EB-B735-5B373ADFF618}" type="datetime1">
              <a:rPr lang="en-US" smtClean="0"/>
              <a:t>10/12/2023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F54FC-F78E-48C3-A1BA-5B4904E9A0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780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20A89-063E-48D9-AB5D-004B5544D01B}" type="datetime1">
              <a:rPr lang="en-US" smtClean="0"/>
              <a:t>10/12/2023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F54FC-F78E-48C3-A1BA-5B4904E9A0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926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76A36-5F11-4675-A35C-466E6A1F6F53}" type="datetime1">
              <a:rPr lang="en-US" smtClean="0"/>
              <a:t>10/12/2023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F54FC-F78E-48C3-A1BA-5B4904E9A0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862909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92764-66A9-420B-809E-05B78A53EFFE}" type="datetime1">
              <a:rPr lang="en-US" smtClean="0"/>
              <a:t>10/12/2023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F54FC-F78E-48C3-A1BA-5B4904E9A0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81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39276A36-5F11-4675-A35C-466E6A1F6F53}" type="datetime1">
              <a:rPr lang="en-US" smtClean="0"/>
              <a:t>10/12/2023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4DF54FC-F78E-48C3-A1BA-5B4904E9A0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879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  <p:sldLayoutId id="2147483693" r:id="rId13"/>
    <p:sldLayoutId id="2147483694" r:id="rId14"/>
    <p:sldLayoutId id="2147483695" r:id="rId15"/>
    <p:sldLayoutId id="2147483696" r:id="rId16"/>
    <p:sldLayoutId id="2147483697" r:id="rId17"/>
    <p:sldLayoutId id="2147483698" r:id="rId18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heidicohen.com/how-to-make-your-content-marketing-best-in-class/" TargetMode="Externa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valpo.edu/sponsored-and-student-research/" TargetMode="External"/><Relationship Id="rId2" Type="http://schemas.openxmlformats.org/officeDocument/2006/relationships/hyperlink" Target="mailto:Dorothy.warner1@valpo.edu" TargetMode="Externa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audio-play-sound-start-video-158489/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openclipart.org/detail/20099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nl/focus-doel-doelstelling-marketing-282741/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exels.com/photo/car-parts-crisp-depth-of-field-detailed-1762931/" TargetMode="Externa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exels.com/photo/stainless-steel-wrench-220638/" TargetMode="Externa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lickr.com/photos/walter-wilhelm/4074938798/" TargetMode="External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8.xml"/><Relationship Id="rId5" Type="http://schemas.openxmlformats.org/officeDocument/2006/relationships/hyperlink" Target="https://pixabay.com/en/explosion-starlets-impact-2283147/" TargetMode="Externa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0164" y="1184856"/>
            <a:ext cx="10752463" cy="1867438"/>
          </a:xfrm>
        </p:spPr>
        <p:txBody>
          <a:bodyPr>
            <a:noAutofit/>
          </a:bodyPr>
          <a:lstStyle/>
          <a:p>
            <a:r>
              <a:rPr lang="en-US" sz="5400" b="1" dirty="0"/>
              <a:t>shaping your great idea into a fundable project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3640" y="4018208"/>
            <a:ext cx="10921284" cy="2137894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tx1"/>
                </a:solidFill>
              </a:rPr>
              <a:t>Dorothy Warner, Director</a:t>
            </a:r>
          </a:p>
          <a:p>
            <a:r>
              <a:rPr lang="en-US" sz="3200" b="1" dirty="0">
                <a:solidFill>
                  <a:schemeClr val="tx1"/>
                </a:solidFill>
              </a:rPr>
              <a:t>Office of Sponsored and Student Research</a:t>
            </a:r>
          </a:p>
          <a:p>
            <a:r>
              <a:rPr lang="en-US" sz="3200" dirty="0">
                <a:solidFill>
                  <a:schemeClr val="tx1"/>
                </a:solidFill>
              </a:rPr>
              <a:t>2023 - 2024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9441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834649"/>
          </a:xfrm>
        </p:spPr>
        <p:txBody>
          <a:bodyPr>
            <a:normAutofit/>
          </a:bodyPr>
          <a:lstStyle/>
          <a:p>
            <a:pPr algn="l"/>
            <a:r>
              <a:rPr lang="en-US" sz="4400" b="1" dirty="0"/>
              <a:t>BEST PRACTICES FOR SUCCESS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01737" y="1884196"/>
            <a:ext cx="7393577" cy="4558937"/>
          </a:xfrm>
        </p:spPr>
        <p:txBody>
          <a:bodyPr>
            <a:noAutofit/>
          </a:bodyPr>
          <a:lstStyle/>
          <a:p>
            <a:r>
              <a:rPr lang="en-US" sz="2800" dirty="0"/>
              <a:t>Use your team and other resources</a:t>
            </a:r>
          </a:p>
          <a:p>
            <a:r>
              <a:rPr lang="en-US" sz="2800" dirty="0"/>
              <a:t>Plan ahead, Start early, revise/refine</a:t>
            </a:r>
          </a:p>
          <a:p>
            <a:r>
              <a:rPr lang="en-US" sz="2800" dirty="0"/>
              <a:t>Know your audience and tailor your approach</a:t>
            </a:r>
          </a:p>
          <a:p>
            <a:r>
              <a:rPr lang="en-US" sz="2800" dirty="0"/>
              <a:t>Expertise is necessary but not sufficient</a:t>
            </a:r>
          </a:p>
          <a:p>
            <a:r>
              <a:rPr lang="en-US" sz="2800" dirty="0"/>
              <a:t>Let your passion and enthusiasm shine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F54FC-F78E-48C3-A1BA-5B4904E9A0C1}" type="slidenum">
              <a:rPr lang="en-US" sz="1200" smtClean="0"/>
              <a:t>10</a:t>
            </a:fld>
            <a:endParaRPr lang="en-US" sz="12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415CFA7-4FDD-4AB4-A259-63F1D57803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579341" y="2229244"/>
            <a:ext cx="3022358" cy="3022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16711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1300434"/>
          </a:xfrm>
        </p:spPr>
        <p:txBody>
          <a:bodyPr>
            <a:normAutofit/>
          </a:bodyPr>
          <a:lstStyle/>
          <a:p>
            <a:r>
              <a:rPr lang="en-US" sz="4400" b="1" dirty="0"/>
              <a:t>Shaping – 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74" y="1918952"/>
            <a:ext cx="10364451" cy="445981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dirty="0"/>
              <a:t>The Office of Sponsored and Student Research is here to help!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2800" b="1" dirty="0">
                <a:hlinkClick r:id="rId2"/>
              </a:rPr>
              <a:t>dorothy.warner1@valpo.edu</a:t>
            </a:r>
            <a:endParaRPr lang="en-US" sz="2800" b="1" dirty="0"/>
          </a:p>
          <a:p>
            <a:pPr marL="0" indent="0">
              <a:buNone/>
            </a:pPr>
            <a:r>
              <a:rPr lang="en-US" sz="2800" dirty="0"/>
              <a:t>ASB 216, Ext. 5798</a:t>
            </a:r>
          </a:p>
          <a:p>
            <a:pPr marL="0" indent="0">
              <a:buNone/>
            </a:pPr>
            <a:r>
              <a:rPr lang="en-US" sz="2800" b="1" dirty="0">
                <a:hlinkClick r:id="rId3"/>
              </a:rPr>
              <a:t>https://www.valpo.edu/sponsored-and-student-research/</a:t>
            </a:r>
            <a:r>
              <a:rPr lang="en-US" sz="2800" b="1" dirty="0"/>
              <a:t>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F54FC-F78E-48C3-A1BA-5B4904E9A0C1}" type="slidenum">
              <a:rPr lang="en-US" sz="1200" smtClean="0"/>
              <a:t>11</a:t>
            </a:fld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9109047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93194" y="1154705"/>
            <a:ext cx="4726236" cy="1161355"/>
          </a:xfrm>
        </p:spPr>
        <p:txBody>
          <a:bodyPr>
            <a:normAutofit/>
          </a:bodyPr>
          <a:lstStyle/>
          <a:p>
            <a:r>
              <a:rPr lang="en-US" sz="4400" b="1" dirty="0"/>
              <a:t>GET STARTED!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1518" y="3161841"/>
            <a:ext cx="10653311" cy="3086558"/>
          </a:xfrm>
        </p:spPr>
        <p:txBody>
          <a:bodyPr>
            <a:noAutofit/>
          </a:bodyPr>
          <a:lstStyle/>
          <a:p>
            <a:r>
              <a:rPr lang="en-US" sz="3200" dirty="0" err="1"/>
              <a:t>DRaft</a:t>
            </a:r>
            <a:r>
              <a:rPr lang="en-US" sz="3200" dirty="0"/>
              <a:t> idea – with alternatives</a:t>
            </a:r>
          </a:p>
          <a:p>
            <a:r>
              <a:rPr lang="en-US" sz="3200" dirty="0"/>
              <a:t>Talk with people – start assembling your team</a:t>
            </a:r>
          </a:p>
          <a:p>
            <a:r>
              <a:rPr lang="en-US" sz="3200" dirty="0"/>
              <a:t>Identify potential funders – what they fund, how much they provide, deadlines, etc.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F54FC-F78E-48C3-A1BA-5B4904E9A0C1}" type="slidenum">
              <a:rPr lang="en-US" sz="1200" smtClean="0"/>
              <a:t>2</a:t>
            </a:fld>
            <a:endParaRPr lang="en-US" sz="12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7D0F791-A827-4971-82D3-96BADF42883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2119325" y="993788"/>
            <a:ext cx="1659460" cy="1659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35291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1300434"/>
          </a:xfrm>
        </p:spPr>
        <p:txBody>
          <a:bodyPr>
            <a:normAutofit/>
          </a:bodyPr>
          <a:lstStyle/>
          <a:p>
            <a:r>
              <a:rPr lang="en-US" sz="4400" b="1" dirty="0"/>
              <a:t>Key points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9344" y="2119650"/>
            <a:ext cx="10653311" cy="2819399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Fit</a:t>
            </a:r>
            <a:r>
              <a:rPr lang="en-US" sz="3200" dirty="0"/>
              <a:t> the funder’s preferences and requirements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Scope and focus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Impact</a:t>
            </a:r>
            <a:r>
              <a:rPr lang="en-US" sz="3200" dirty="0"/>
              <a:t> of your project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F54FC-F78E-48C3-A1BA-5B4904E9A0C1}" type="slidenum">
              <a:rPr lang="en-US" sz="1200" smtClean="0"/>
              <a:t>3</a:t>
            </a:fld>
            <a:endParaRPr lang="en-US" sz="12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AAC28E6-03CF-4E2A-A8E2-CC1F8AE74A9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 rot="20088826">
            <a:off x="6428695" y="3453053"/>
            <a:ext cx="3794254" cy="1895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8583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1300434"/>
          </a:xfrm>
        </p:spPr>
        <p:txBody>
          <a:bodyPr>
            <a:normAutofit/>
          </a:bodyPr>
          <a:lstStyle/>
          <a:p>
            <a:r>
              <a:rPr lang="en-US" sz="4400" b="1" dirty="0"/>
              <a:t>Finding the fit – It’s about them as much as it’s about you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75" y="2406088"/>
            <a:ext cx="10364451" cy="3730307"/>
          </a:xfrm>
        </p:spPr>
        <p:txBody>
          <a:bodyPr>
            <a:noAutofit/>
          </a:bodyPr>
          <a:lstStyle/>
          <a:p>
            <a:r>
              <a:rPr lang="en-US" sz="2800" dirty="0"/>
              <a:t>Funders fund what they want to fund – it’s their money</a:t>
            </a:r>
          </a:p>
          <a:p>
            <a:r>
              <a:rPr lang="en-US" sz="2800" dirty="0"/>
              <a:t>Learn as much as you can about their priorities</a:t>
            </a:r>
          </a:p>
          <a:p>
            <a:r>
              <a:rPr lang="en-US" sz="2800" dirty="0"/>
              <a:t>Show how your project fits their preferences and priorities</a:t>
            </a:r>
          </a:p>
          <a:p>
            <a:r>
              <a:rPr lang="en-US" sz="2800" dirty="0"/>
              <a:t>Show how your grant will be a good investment to help them achieve their goals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F54FC-F78E-48C3-A1BA-5B4904E9A0C1}" type="slidenum">
              <a:rPr lang="en-US" sz="1200" smtClean="0"/>
              <a:t>4</a:t>
            </a:fld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738411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451692"/>
            <a:ext cx="10364451" cy="1051397"/>
          </a:xfrm>
        </p:spPr>
        <p:txBody>
          <a:bodyPr>
            <a:normAutofit/>
          </a:bodyPr>
          <a:lstStyle/>
          <a:p>
            <a:r>
              <a:rPr lang="en-US" sz="4400" b="1" dirty="0"/>
              <a:t>tips to help you assess “fit”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0482" y="1784734"/>
            <a:ext cx="8061301" cy="3981534"/>
          </a:xfrm>
        </p:spPr>
        <p:txBody>
          <a:bodyPr>
            <a:noAutofit/>
          </a:bodyPr>
          <a:lstStyle/>
          <a:p>
            <a:r>
              <a:rPr lang="en-US" sz="3200" dirty="0"/>
              <a:t>Review past successful grants</a:t>
            </a:r>
          </a:p>
          <a:p>
            <a:r>
              <a:rPr lang="en-US" sz="3200" dirty="0"/>
              <a:t>Use the funder’s structure as a guide</a:t>
            </a:r>
          </a:p>
          <a:p>
            <a:r>
              <a:rPr lang="en-US" sz="3200" dirty="0"/>
              <a:t>Practice with Past grant solicitations</a:t>
            </a:r>
          </a:p>
          <a:p>
            <a:r>
              <a:rPr lang="en-US" sz="3200" dirty="0"/>
              <a:t>Ask others to comment on your drafts</a:t>
            </a:r>
          </a:p>
          <a:p>
            <a:r>
              <a:rPr lang="en-US" sz="3200" dirty="0"/>
              <a:t>Persuade but Don’t “force the fit”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F54FC-F78E-48C3-A1BA-5B4904E9A0C1}" type="slidenum">
              <a:rPr lang="en-US" sz="1200" smtClean="0"/>
              <a:t>5</a:t>
            </a:fld>
            <a:endParaRPr lang="en-US" sz="1200" dirty="0"/>
          </a:p>
        </p:txBody>
      </p:sp>
      <p:sp>
        <p:nvSpPr>
          <p:cNvPr id="6" name="Cube 5">
            <a:extLst>
              <a:ext uri="{FF2B5EF4-FFF2-40B4-BE49-F238E27FC236}">
                <a16:creationId xmlns:a16="http://schemas.microsoft.com/office/drawing/2014/main" id="{84EE9547-71C1-4062-9D9F-D62DF4A0FDFE}"/>
              </a:ext>
            </a:extLst>
          </p:cNvPr>
          <p:cNvSpPr/>
          <p:nvPr/>
        </p:nvSpPr>
        <p:spPr>
          <a:xfrm>
            <a:off x="848599" y="1955800"/>
            <a:ext cx="1454334" cy="1327069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DEECA5D4-2279-40CB-9CE9-8C34600C3517}"/>
              </a:ext>
            </a:extLst>
          </p:cNvPr>
          <p:cNvSpPr/>
          <p:nvPr/>
        </p:nvSpPr>
        <p:spPr>
          <a:xfrm rot="5400000">
            <a:off x="1119871" y="398246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lowchart: Connector 7">
            <a:extLst>
              <a:ext uri="{FF2B5EF4-FFF2-40B4-BE49-F238E27FC236}">
                <a16:creationId xmlns:a16="http://schemas.microsoft.com/office/drawing/2014/main" id="{783C0D09-7616-4FBA-950B-4609F306F3DF}"/>
              </a:ext>
            </a:extLst>
          </p:cNvPr>
          <p:cNvSpPr/>
          <p:nvPr/>
        </p:nvSpPr>
        <p:spPr>
          <a:xfrm>
            <a:off x="1240297" y="5049691"/>
            <a:ext cx="737556" cy="71657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6979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6" y="451692"/>
            <a:ext cx="5431940" cy="1248565"/>
          </a:xfrm>
        </p:spPr>
        <p:txBody>
          <a:bodyPr>
            <a:normAutofit/>
          </a:bodyPr>
          <a:lstStyle/>
          <a:p>
            <a:r>
              <a:rPr lang="en-US" sz="4400" b="1" dirty="0"/>
              <a:t>Scope and focus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9851" y="2599980"/>
            <a:ext cx="9992298" cy="3648420"/>
          </a:xfrm>
        </p:spPr>
        <p:txBody>
          <a:bodyPr>
            <a:noAutofit/>
          </a:bodyPr>
          <a:lstStyle/>
          <a:p>
            <a:r>
              <a:rPr lang="en-US" sz="3200" dirty="0"/>
              <a:t>Don’t overpromise </a:t>
            </a:r>
          </a:p>
          <a:p>
            <a:r>
              <a:rPr lang="en-US" sz="3200" dirty="0"/>
              <a:t>Stay focused on your specific project</a:t>
            </a:r>
          </a:p>
          <a:p>
            <a:r>
              <a:rPr lang="en-US" sz="3200" dirty="0"/>
              <a:t>Reviewers judge - reasonable and realistic </a:t>
            </a:r>
          </a:p>
          <a:p>
            <a:r>
              <a:rPr lang="en-US" sz="3200" dirty="0"/>
              <a:t>Funders want to know that their money will be well spent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F54FC-F78E-48C3-A1BA-5B4904E9A0C1}" type="slidenum">
              <a:rPr lang="en-US" sz="1200" smtClean="0"/>
              <a:t>6</a:t>
            </a:fld>
            <a:endParaRPr lang="en-US" sz="12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D2BB0C6-5C22-418F-AE18-6C0CC2ED84C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207931" y="421790"/>
            <a:ext cx="2556933" cy="2556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72412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360609"/>
            <a:ext cx="10364451" cy="1107584"/>
          </a:xfrm>
        </p:spPr>
        <p:txBody>
          <a:bodyPr>
            <a:normAutofit/>
          </a:bodyPr>
          <a:lstStyle/>
          <a:p>
            <a:r>
              <a:rPr lang="en-US" sz="4400" b="1" dirty="0"/>
              <a:t>Think about your idea in parts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55254"/>
            <a:ext cx="10515600" cy="4739425"/>
          </a:xfrm>
        </p:spPr>
        <p:txBody>
          <a:bodyPr>
            <a:normAutofit/>
          </a:bodyPr>
          <a:lstStyle/>
          <a:p>
            <a:r>
              <a:rPr lang="en-US" sz="2800" b="1" dirty="0"/>
              <a:t>What</a:t>
            </a:r>
            <a:r>
              <a:rPr lang="en-US" sz="2800" dirty="0"/>
              <a:t> are you proposing to do?</a:t>
            </a:r>
          </a:p>
          <a:p>
            <a:r>
              <a:rPr lang="en-US" sz="2800" b="1" dirty="0"/>
              <a:t>How</a:t>
            </a:r>
            <a:r>
              <a:rPr lang="en-US" sz="2800" dirty="0"/>
              <a:t> will you do it?</a:t>
            </a:r>
          </a:p>
          <a:p>
            <a:r>
              <a:rPr lang="en-US" sz="2800" b="1" dirty="0"/>
              <a:t>Who</a:t>
            </a:r>
            <a:r>
              <a:rPr lang="en-US" sz="2800" dirty="0"/>
              <a:t> will do it?</a:t>
            </a:r>
          </a:p>
          <a:p>
            <a:r>
              <a:rPr lang="en-US" sz="2800" b="1" dirty="0"/>
              <a:t>HOW long </a:t>
            </a:r>
            <a:r>
              <a:rPr lang="en-US" sz="2800" dirty="0"/>
              <a:t>will it take?</a:t>
            </a:r>
          </a:p>
          <a:p>
            <a:r>
              <a:rPr lang="en-US" sz="2800" b="1" dirty="0"/>
              <a:t>How much </a:t>
            </a:r>
            <a:r>
              <a:rPr lang="en-US" sz="2800" dirty="0"/>
              <a:t>will it cost?</a:t>
            </a:r>
          </a:p>
          <a:p>
            <a:r>
              <a:rPr lang="en-US" sz="2800" b="1" dirty="0"/>
              <a:t>Why</a:t>
            </a:r>
            <a:r>
              <a:rPr lang="en-US" sz="2800" dirty="0"/>
              <a:t> is it important?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F54FC-F78E-48C3-A1BA-5B4904E9A0C1}" type="slidenum">
              <a:rPr lang="en-US" sz="1200" smtClean="0"/>
              <a:t>7</a:t>
            </a:fld>
            <a:endParaRPr lang="en-US" sz="1200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A258C78-84EF-4948-B853-7C1C1A0DC4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372878" y="2055254"/>
            <a:ext cx="3699934" cy="3699934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9545795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0" y="360609"/>
            <a:ext cx="8535026" cy="1107584"/>
          </a:xfrm>
        </p:spPr>
        <p:txBody>
          <a:bodyPr>
            <a:normAutofit/>
          </a:bodyPr>
          <a:lstStyle/>
          <a:p>
            <a:r>
              <a:rPr lang="en-US" sz="4400" b="1" dirty="0"/>
              <a:t>Tools to set scope and focus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754" y="1965868"/>
            <a:ext cx="10543142" cy="4710354"/>
          </a:xfrm>
        </p:spPr>
        <p:txBody>
          <a:bodyPr>
            <a:normAutofit fontScale="92500" lnSpcReduction="10000"/>
          </a:bodyPr>
          <a:lstStyle/>
          <a:p>
            <a:r>
              <a:rPr lang="en-US" sz="2400" b="1" dirty="0"/>
              <a:t>work plan </a:t>
            </a:r>
            <a:r>
              <a:rPr lang="en-US" dirty="0"/>
              <a:t>(especially for large and/or multi-year projects)</a:t>
            </a:r>
          </a:p>
          <a:p>
            <a:r>
              <a:rPr lang="en-US" sz="2400" b="1" dirty="0"/>
              <a:t>Logic model </a:t>
            </a:r>
            <a:r>
              <a:rPr lang="en-US" dirty="0"/>
              <a:t>(shows process and clarifies project components) – Resources/inputs, activities/actions, outputs, outcomes, impact</a:t>
            </a:r>
          </a:p>
          <a:p>
            <a:r>
              <a:rPr lang="en-US" sz="2400" b="1" dirty="0"/>
              <a:t>“SMART” Goals </a:t>
            </a:r>
            <a:r>
              <a:rPr lang="en-US" dirty="0"/>
              <a:t>– </a:t>
            </a:r>
            <a:r>
              <a:rPr lang="en-US" b="1" u="sng" dirty="0"/>
              <a:t>S</a:t>
            </a:r>
            <a:r>
              <a:rPr lang="en-US" dirty="0"/>
              <a:t>pecific, </a:t>
            </a:r>
            <a:r>
              <a:rPr lang="en-US" b="1" u="sng" dirty="0"/>
              <a:t>m</a:t>
            </a:r>
            <a:r>
              <a:rPr lang="en-US" dirty="0"/>
              <a:t>easurable, </a:t>
            </a:r>
            <a:r>
              <a:rPr lang="en-US" b="1" u="sng" dirty="0"/>
              <a:t>a</a:t>
            </a:r>
            <a:r>
              <a:rPr lang="en-US" dirty="0"/>
              <a:t>chievable, </a:t>
            </a:r>
            <a:r>
              <a:rPr lang="en-US" b="1" u="sng" dirty="0"/>
              <a:t>r</a:t>
            </a:r>
            <a:r>
              <a:rPr lang="en-US" dirty="0"/>
              <a:t>elevant/</a:t>
            </a:r>
            <a:r>
              <a:rPr lang="en-US" b="1" u="sng" dirty="0"/>
              <a:t>r</a:t>
            </a:r>
            <a:r>
              <a:rPr lang="en-US" dirty="0"/>
              <a:t>easonable, </a:t>
            </a:r>
            <a:r>
              <a:rPr lang="en-US" b="1" u="sng" dirty="0"/>
              <a:t>t</a:t>
            </a:r>
            <a:r>
              <a:rPr lang="en-US" dirty="0"/>
              <a:t>ime-bound/</a:t>
            </a:r>
            <a:r>
              <a:rPr lang="en-US" b="1" u="sng" dirty="0"/>
              <a:t>T</a:t>
            </a:r>
            <a:r>
              <a:rPr lang="en-US" dirty="0"/>
              <a:t>imely</a:t>
            </a:r>
          </a:p>
          <a:p>
            <a:r>
              <a:rPr lang="en-US" sz="2400" b="1" dirty="0"/>
              <a:t>“SWOT” analysis </a:t>
            </a:r>
            <a:r>
              <a:rPr lang="en-US" dirty="0"/>
              <a:t>(Good for programs) – strategic thinking about </a:t>
            </a:r>
            <a:r>
              <a:rPr lang="en-US" b="1" u="sng" dirty="0"/>
              <a:t>s</a:t>
            </a:r>
            <a:r>
              <a:rPr lang="en-US" dirty="0"/>
              <a:t>trengths, </a:t>
            </a:r>
            <a:r>
              <a:rPr lang="en-US" b="1" u="sng" dirty="0"/>
              <a:t>w</a:t>
            </a:r>
            <a:r>
              <a:rPr lang="en-US" dirty="0"/>
              <a:t>eaknesses, </a:t>
            </a:r>
            <a:r>
              <a:rPr lang="en-US" b="1" u="sng" dirty="0"/>
              <a:t>o</a:t>
            </a:r>
            <a:r>
              <a:rPr lang="en-US" dirty="0"/>
              <a:t>pportunities, </a:t>
            </a:r>
            <a:r>
              <a:rPr lang="en-US" b="1" u="sng" dirty="0"/>
              <a:t>t</a:t>
            </a:r>
            <a:r>
              <a:rPr lang="en-US" dirty="0"/>
              <a:t>hreats</a:t>
            </a:r>
          </a:p>
          <a:p>
            <a:r>
              <a:rPr lang="en-US" sz="2400" b="1" dirty="0"/>
              <a:t>Play 20 questions/anticipate objections </a:t>
            </a:r>
            <a:r>
              <a:rPr lang="en-US" dirty="0"/>
              <a:t>– ask someone to challenge you</a:t>
            </a:r>
          </a:p>
          <a:p>
            <a:r>
              <a:rPr lang="en-US" sz="2400" b="1" dirty="0"/>
              <a:t>“KISS” Principle</a:t>
            </a:r>
            <a:r>
              <a:rPr lang="en-US" sz="2400" dirty="0"/>
              <a:t> </a:t>
            </a:r>
            <a:r>
              <a:rPr lang="en-US" dirty="0"/>
              <a:t>(</a:t>
            </a:r>
            <a:r>
              <a:rPr lang="en-US" b="1" u="sng" dirty="0"/>
              <a:t>K</a:t>
            </a:r>
            <a:r>
              <a:rPr lang="en-US" dirty="0"/>
              <a:t>eep </a:t>
            </a:r>
            <a:r>
              <a:rPr lang="en-US" b="1" u="sng" dirty="0"/>
              <a:t>i</a:t>
            </a:r>
            <a:r>
              <a:rPr lang="en-US" dirty="0"/>
              <a:t>t </a:t>
            </a:r>
            <a:r>
              <a:rPr lang="en-US" b="1" u="sng" dirty="0"/>
              <a:t>s</a:t>
            </a:r>
            <a:r>
              <a:rPr lang="en-US" dirty="0"/>
              <a:t>imple) – Can you Explain it</a:t>
            </a:r>
          </a:p>
          <a:p>
            <a:pPr lvl="1"/>
            <a:r>
              <a:rPr lang="en-US" dirty="0"/>
              <a:t>to a 3-year-old?  </a:t>
            </a:r>
          </a:p>
          <a:p>
            <a:pPr lvl="1"/>
            <a:r>
              <a:rPr lang="en-US" dirty="0"/>
              <a:t>in a 30-second elevator speech?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F54FC-F78E-48C3-A1BA-5B4904E9A0C1}" type="slidenum">
              <a:rPr lang="en-US" sz="1200" smtClean="0"/>
              <a:t>8</a:t>
            </a:fld>
            <a:endParaRPr lang="en-US" sz="12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3C9073A-60C0-4E76-96E1-606AFAEAE7B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 rot="20823268">
            <a:off x="512870" y="540951"/>
            <a:ext cx="1746589" cy="1203731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7279031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29906" y="941606"/>
            <a:ext cx="5199962" cy="1107584"/>
          </a:xfrm>
        </p:spPr>
        <p:txBody>
          <a:bodyPr>
            <a:noAutofit/>
          </a:bodyPr>
          <a:lstStyle/>
          <a:p>
            <a:pPr algn="l"/>
            <a:r>
              <a:rPr lang="en-US" sz="4400" b="1" dirty="0"/>
              <a:t>Impact – Making a Difference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7619" y="3042490"/>
            <a:ext cx="10543142" cy="3205910"/>
          </a:xfrm>
        </p:spPr>
        <p:txBody>
          <a:bodyPr>
            <a:normAutofit/>
          </a:bodyPr>
          <a:lstStyle/>
          <a:p>
            <a:r>
              <a:rPr lang="en-US" sz="2800" dirty="0"/>
              <a:t>What gap in knowledge does your project address</a:t>
            </a:r>
          </a:p>
          <a:p>
            <a:r>
              <a:rPr lang="en-US" sz="2800" dirty="0"/>
              <a:t>how will your project improve understanding?</a:t>
            </a:r>
          </a:p>
          <a:p>
            <a:r>
              <a:rPr lang="en-US" sz="2800" dirty="0"/>
              <a:t>What problem does your project address/solve?</a:t>
            </a:r>
          </a:p>
          <a:p>
            <a:r>
              <a:rPr lang="en-US" sz="2800" dirty="0"/>
              <a:t>What impact will your project have on people’s lives?</a:t>
            </a:r>
          </a:p>
          <a:p>
            <a:r>
              <a:rPr lang="en-US" sz="2800" dirty="0"/>
              <a:t>Why should the funder care?  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F54FC-F78E-48C3-A1BA-5B4904E9A0C1}" type="slidenum">
              <a:rPr lang="en-US" sz="1200" smtClean="0"/>
              <a:t>9</a:t>
            </a:fld>
            <a:endParaRPr lang="en-US" sz="12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283D09D-9164-4616-BBB5-D81C220671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516644" y="847522"/>
            <a:ext cx="1378257" cy="1201668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FA14378-6BB6-4ABD-8841-123E4BED057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7773087" y="498045"/>
            <a:ext cx="4110440" cy="2359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9468026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13979</TotalTime>
  <Words>481</Words>
  <Application>Microsoft Office PowerPoint</Application>
  <PresentationFormat>Widescreen</PresentationFormat>
  <Paragraphs>72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Tw Cen MT</vt:lpstr>
      <vt:lpstr>Droplet</vt:lpstr>
      <vt:lpstr>shaping your great idea into a fundable project</vt:lpstr>
      <vt:lpstr>GET STARTED!</vt:lpstr>
      <vt:lpstr>Key points</vt:lpstr>
      <vt:lpstr>Finding the fit – It’s about them as much as it’s about you</vt:lpstr>
      <vt:lpstr>tips to help you assess “fit”</vt:lpstr>
      <vt:lpstr>Scope and focus</vt:lpstr>
      <vt:lpstr>Think about your idea in parts</vt:lpstr>
      <vt:lpstr>Tools to set scope and focus</vt:lpstr>
      <vt:lpstr>Impact – Making a Difference</vt:lpstr>
      <vt:lpstr>BEST PRACTICES FOR SUCCESS</vt:lpstr>
      <vt:lpstr>Shaping – Resources</vt:lpstr>
    </vt:vector>
  </TitlesOfParts>
  <Company>Valparaiso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Grant Writing  Global Humanitarianism Examined</dc:title>
  <dc:creator>Dorothy Warner</dc:creator>
  <cp:lastModifiedBy>Dorothy Warner</cp:lastModifiedBy>
  <cp:revision>143</cp:revision>
  <cp:lastPrinted>2023-10-12T14:04:52Z</cp:lastPrinted>
  <dcterms:created xsi:type="dcterms:W3CDTF">2020-01-17T16:35:32Z</dcterms:created>
  <dcterms:modified xsi:type="dcterms:W3CDTF">2023-10-12T15:15:46Z</dcterms:modified>
</cp:coreProperties>
</file>