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76" r:id="rId2"/>
    <p:sldId id="272" r:id="rId3"/>
    <p:sldId id="273" r:id="rId4"/>
    <p:sldId id="258" r:id="rId5"/>
    <p:sldId id="259" r:id="rId6"/>
    <p:sldId id="274" r:id="rId7"/>
    <p:sldId id="256" r:id="rId8"/>
    <p:sldId id="277" r:id="rId9"/>
    <p:sldId id="270" r:id="rId10"/>
    <p:sldId id="260" r:id="rId11"/>
    <p:sldId id="261" r:id="rId12"/>
    <p:sldId id="263" r:id="rId13"/>
    <p:sldId id="26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5044" autoAdjust="0"/>
  </p:normalViewPr>
  <p:slideViewPr>
    <p:cSldViewPr snapToGrid="0">
      <p:cViewPr varScale="1">
        <p:scale>
          <a:sx n="57" d="100"/>
          <a:sy n="57" d="100"/>
        </p:scale>
        <p:origin x="101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9468A3-4421-44B0-9FD1-3A9674F71890}" type="datetimeFigureOut">
              <a:rPr lang="en-US" smtClean="0"/>
              <a:t>8/15/2020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A2EBE5-00D8-4EF2-AB88-8466FD253586}" type="slidenum">
              <a:rPr lang="en-US" smtClean="0"/>
              <a:t>‹#›</a:t>
            </a:fld>
            <a:endParaRPr lang="en-US"/>
          </a:p>
        </p:txBody>
      </p:sp>
    </p:spTree>
    <p:extLst>
      <p:ext uri="{BB962C8B-B14F-4D97-AF65-F5344CB8AC3E}">
        <p14:creationId xmlns:p14="http://schemas.microsoft.com/office/powerpoint/2010/main" val="272386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5"/>
          </p:nvPr>
        </p:nvSpPr>
        <p:spPr/>
        <p:txBody>
          <a:bodyPr/>
          <a:lstStyle/>
          <a:p>
            <a:fld id="{53A2EBE5-00D8-4EF2-AB88-8466FD253586}" type="slidenum">
              <a:rPr lang="en-US" smtClean="0"/>
              <a:t>1</a:t>
            </a:fld>
            <a:endParaRPr lang="en-US"/>
          </a:p>
        </p:txBody>
      </p:sp>
    </p:spTree>
    <p:extLst>
      <p:ext uri="{BB962C8B-B14F-4D97-AF65-F5344CB8AC3E}">
        <p14:creationId xmlns:p14="http://schemas.microsoft.com/office/powerpoint/2010/main" val="14578821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A2EBE5-00D8-4EF2-AB88-8466FD253586}" type="slidenum">
              <a:rPr lang="en-US" smtClean="0"/>
              <a:t>2</a:t>
            </a:fld>
            <a:endParaRPr lang="en-US"/>
          </a:p>
        </p:txBody>
      </p:sp>
    </p:spTree>
    <p:extLst>
      <p:ext uri="{BB962C8B-B14F-4D97-AF65-F5344CB8AC3E}">
        <p14:creationId xmlns:p14="http://schemas.microsoft.com/office/powerpoint/2010/main" val="3433951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A2EBE5-00D8-4EF2-AB88-8466FD253586}" type="slidenum">
              <a:rPr lang="en-US" smtClean="0"/>
              <a:t>4</a:t>
            </a:fld>
            <a:endParaRPr lang="en-US"/>
          </a:p>
        </p:txBody>
      </p:sp>
    </p:spTree>
    <p:extLst>
      <p:ext uri="{BB962C8B-B14F-4D97-AF65-F5344CB8AC3E}">
        <p14:creationId xmlns:p14="http://schemas.microsoft.com/office/powerpoint/2010/main" val="1946173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Office of the Registrar is working to expand the university’s Knowledge Base.</a:t>
            </a:r>
          </a:p>
          <a:p>
            <a:endParaRPr lang="en-US" dirty="0"/>
          </a:p>
          <a:p>
            <a:r>
              <a:rPr lang="en-US" dirty="0"/>
              <a:t>We will soon add articles to support academic advisors, including a guide for using the degree audit.</a:t>
            </a:r>
          </a:p>
        </p:txBody>
      </p:sp>
      <p:sp>
        <p:nvSpPr>
          <p:cNvPr id="4" name="Slide Number Placeholder 3"/>
          <p:cNvSpPr>
            <a:spLocks noGrp="1"/>
          </p:cNvSpPr>
          <p:nvPr>
            <p:ph type="sldNum" sz="quarter" idx="5"/>
          </p:nvPr>
        </p:nvSpPr>
        <p:spPr/>
        <p:txBody>
          <a:bodyPr/>
          <a:lstStyle/>
          <a:p>
            <a:fld id="{53A2EBE5-00D8-4EF2-AB88-8466FD253586}" type="slidenum">
              <a:rPr lang="en-US" smtClean="0"/>
              <a:t>7</a:t>
            </a:fld>
            <a:endParaRPr lang="en-US"/>
          </a:p>
        </p:txBody>
      </p:sp>
    </p:spTree>
    <p:extLst>
      <p:ext uri="{BB962C8B-B14F-4D97-AF65-F5344CB8AC3E}">
        <p14:creationId xmlns:p14="http://schemas.microsoft.com/office/powerpoint/2010/main" val="3432310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information on the degree audit is summarized and sent via email to students who have applied for graduation before the start of their final semester, giving them the opportunity to add any missing courses and complete the degree on time.</a:t>
            </a:r>
          </a:p>
          <a:p>
            <a:endParaRPr lang="en-US" dirty="0"/>
          </a:p>
          <a:p>
            <a:r>
              <a:rPr lang="en-US" dirty="0"/>
              <a:t>Weekly emails are sent to academic advisors sharing a list of their advisees who have applied for graduation. There is a column dedicated to whether they have unmet degree requirements yet to resolve. This helps advisors to quickly identify students in need of additional advising support.</a:t>
            </a:r>
          </a:p>
        </p:txBody>
      </p:sp>
      <p:sp>
        <p:nvSpPr>
          <p:cNvPr id="4" name="Slide Number Placeholder 3"/>
          <p:cNvSpPr>
            <a:spLocks noGrp="1"/>
          </p:cNvSpPr>
          <p:nvPr>
            <p:ph type="sldNum" sz="quarter" idx="5"/>
          </p:nvPr>
        </p:nvSpPr>
        <p:spPr/>
        <p:txBody>
          <a:bodyPr/>
          <a:lstStyle/>
          <a:p>
            <a:fld id="{53A2EBE5-00D8-4EF2-AB88-8466FD253586}" type="slidenum">
              <a:rPr lang="en-US" smtClean="0"/>
              <a:t>9</a:t>
            </a:fld>
            <a:endParaRPr lang="en-US"/>
          </a:p>
        </p:txBody>
      </p:sp>
    </p:spTree>
    <p:extLst>
      <p:ext uri="{BB962C8B-B14F-4D97-AF65-F5344CB8AC3E}">
        <p14:creationId xmlns:p14="http://schemas.microsoft.com/office/powerpoint/2010/main" val="2459512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99C9A-AF65-465D-BD33-3547A4820AE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116B311-BE66-4667-A368-74D73B56F5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429DC61-93B8-4621-B448-9170349129D1}"/>
              </a:ext>
            </a:extLst>
          </p:cNvPr>
          <p:cNvSpPr>
            <a:spLocks noGrp="1"/>
          </p:cNvSpPr>
          <p:nvPr>
            <p:ph type="dt" sz="half" idx="10"/>
          </p:nvPr>
        </p:nvSpPr>
        <p:spPr/>
        <p:txBody>
          <a:bodyPr/>
          <a:lstStyle/>
          <a:p>
            <a:fld id="{AF6A8F2E-339F-47D0-90D8-EFCE07E85051}" type="datetimeFigureOut">
              <a:rPr lang="en-US" smtClean="0"/>
              <a:t>8/15/2020</a:t>
            </a:fld>
            <a:endParaRPr lang="en-US"/>
          </a:p>
        </p:txBody>
      </p:sp>
      <p:sp>
        <p:nvSpPr>
          <p:cNvPr id="5" name="Footer Placeholder 4">
            <a:extLst>
              <a:ext uri="{FF2B5EF4-FFF2-40B4-BE49-F238E27FC236}">
                <a16:creationId xmlns:a16="http://schemas.microsoft.com/office/drawing/2014/main" id="{25522B31-ACD5-48AD-ADF3-A1417B1491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F57232-D41D-4978-96EC-D40ED5A2F49A}"/>
              </a:ext>
            </a:extLst>
          </p:cNvPr>
          <p:cNvSpPr>
            <a:spLocks noGrp="1"/>
          </p:cNvSpPr>
          <p:nvPr>
            <p:ph type="sldNum" sz="quarter" idx="12"/>
          </p:nvPr>
        </p:nvSpPr>
        <p:spPr/>
        <p:txBody>
          <a:bodyPr/>
          <a:lstStyle/>
          <a:p>
            <a:fld id="{A582F6D3-DF42-40B9-AB8C-2F06461CFD26}" type="slidenum">
              <a:rPr lang="en-US" smtClean="0"/>
              <a:t>‹#›</a:t>
            </a:fld>
            <a:endParaRPr lang="en-US"/>
          </a:p>
        </p:txBody>
      </p:sp>
    </p:spTree>
    <p:extLst>
      <p:ext uri="{BB962C8B-B14F-4D97-AF65-F5344CB8AC3E}">
        <p14:creationId xmlns:p14="http://schemas.microsoft.com/office/powerpoint/2010/main" val="600466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7E866-F049-4953-ABEF-4BDEE5A6682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F8E164A-BEF2-4E0E-920F-515E3E1D973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B25294-8ABA-459E-9376-391E14AA87D3}"/>
              </a:ext>
            </a:extLst>
          </p:cNvPr>
          <p:cNvSpPr>
            <a:spLocks noGrp="1"/>
          </p:cNvSpPr>
          <p:nvPr>
            <p:ph type="dt" sz="half" idx="10"/>
          </p:nvPr>
        </p:nvSpPr>
        <p:spPr/>
        <p:txBody>
          <a:bodyPr/>
          <a:lstStyle/>
          <a:p>
            <a:fld id="{AF6A8F2E-339F-47D0-90D8-EFCE07E85051}" type="datetimeFigureOut">
              <a:rPr lang="en-US" smtClean="0"/>
              <a:t>8/15/2020</a:t>
            </a:fld>
            <a:endParaRPr lang="en-US"/>
          </a:p>
        </p:txBody>
      </p:sp>
      <p:sp>
        <p:nvSpPr>
          <p:cNvPr id="5" name="Footer Placeholder 4">
            <a:extLst>
              <a:ext uri="{FF2B5EF4-FFF2-40B4-BE49-F238E27FC236}">
                <a16:creationId xmlns:a16="http://schemas.microsoft.com/office/drawing/2014/main" id="{246BCC01-9C1B-4B37-9803-984A4EFEBD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53E735-294B-456C-A817-F20009DBBB3B}"/>
              </a:ext>
            </a:extLst>
          </p:cNvPr>
          <p:cNvSpPr>
            <a:spLocks noGrp="1"/>
          </p:cNvSpPr>
          <p:nvPr>
            <p:ph type="sldNum" sz="quarter" idx="12"/>
          </p:nvPr>
        </p:nvSpPr>
        <p:spPr/>
        <p:txBody>
          <a:bodyPr/>
          <a:lstStyle/>
          <a:p>
            <a:fld id="{A582F6D3-DF42-40B9-AB8C-2F06461CFD26}" type="slidenum">
              <a:rPr lang="en-US" smtClean="0"/>
              <a:t>‹#›</a:t>
            </a:fld>
            <a:endParaRPr lang="en-US"/>
          </a:p>
        </p:txBody>
      </p:sp>
    </p:spTree>
    <p:extLst>
      <p:ext uri="{BB962C8B-B14F-4D97-AF65-F5344CB8AC3E}">
        <p14:creationId xmlns:p14="http://schemas.microsoft.com/office/powerpoint/2010/main" val="3924079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291CEE-1F01-45CB-BD3E-A7B745F99B5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33B9F1D-550A-4803-9E42-6FFADE03E60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72810B-86D2-4466-B3CC-D34641009F2C}"/>
              </a:ext>
            </a:extLst>
          </p:cNvPr>
          <p:cNvSpPr>
            <a:spLocks noGrp="1"/>
          </p:cNvSpPr>
          <p:nvPr>
            <p:ph type="dt" sz="half" idx="10"/>
          </p:nvPr>
        </p:nvSpPr>
        <p:spPr/>
        <p:txBody>
          <a:bodyPr/>
          <a:lstStyle/>
          <a:p>
            <a:fld id="{AF6A8F2E-339F-47D0-90D8-EFCE07E85051}" type="datetimeFigureOut">
              <a:rPr lang="en-US" smtClean="0"/>
              <a:t>8/15/2020</a:t>
            </a:fld>
            <a:endParaRPr lang="en-US"/>
          </a:p>
        </p:txBody>
      </p:sp>
      <p:sp>
        <p:nvSpPr>
          <p:cNvPr id="5" name="Footer Placeholder 4">
            <a:extLst>
              <a:ext uri="{FF2B5EF4-FFF2-40B4-BE49-F238E27FC236}">
                <a16:creationId xmlns:a16="http://schemas.microsoft.com/office/drawing/2014/main" id="{E503DA30-666F-4654-8CCE-51EF36E2BE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E768EC-9E6A-430C-AE26-AEA714C51D94}"/>
              </a:ext>
            </a:extLst>
          </p:cNvPr>
          <p:cNvSpPr>
            <a:spLocks noGrp="1"/>
          </p:cNvSpPr>
          <p:nvPr>
            <p:ph type="sldNum" sz="quarter" idx="12"/>
          </p:nvPr>
        </p:nvSpPr>
        <p:spPr/>
        <p:txBody>
          <a:bodyPr/>
          <a:lstStyle/>
          <a:p>
            <a:fld id="{A582F6D3-DF42-40B9-AB8C-2F06461CFD26}" type="slidenum">
              <a:rPr lang="en-US" smtClean="0"/>
              <a:t>‹#›</a:t>
            </a:fld>
            <a:endParaRPr lang="en-US"/>
          </a:p>
        </p:txBody>
      </p:sp>
    </p:spTree>
    <p:extLst>
      <p:ext uri="{BB962C8B-B14F-4D97-AF65-F5344CB8AC3E}">
        <p14:creationId xmlns:p14="http://schemas.microsoft.com/office/powerpoint/2010/main" val="3635213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DC970-3217-4307-9013-36129D4080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6D15DF-0BE8-4128-AF1C-CDA251B7F95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56BBFE-4A21-42B3-9123-BFBCDBF23A2D}"/>
              </a:ext>
            </a:extLst>
          </p:cNvPr>
          <p:cNvSpPr>
            <a:spLocks noGrp="1"/>
          </p:cNvSpPr>
          <p:nvPr>
            <p:ph type="dt" sz="half" idx="10"/>
          </p:nvPr>
        </p:nvSpPr>
        <p:spPr/>
        <p:txBody>
          <a:bodyPr/>
          <a:lstStyle/>
          <a:p>
            <a:fld id="{AF6A8F2E-339F-47D0-90D8-EFCE07E85051}" type="datetimeFigureOut">
              <a:rPr lang="en-US" smtClean="0"/>
              <a:t>8/15/2020</a:t>
            </a:fld>
            <a:endParaRPr lang="en-US"/>
          </a:p>
        </p:txBody>
      </p:sp>
      <p:sp>
        <p:nvSpPr>
          <p:cNvPr id="5" name="Footer Placeholder 4">
            <a:extLst>
              <a:ext uri="{FF2B5EF4-FFF2-40B4-BE49-F238E27FC236}">
                <a16:creationId xmlns:a16="http://schemas.microsoft.com/office/drawing/2014/main" id="{A6CC75CA-E87D-4A45-8C59-DCE663C395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8A0757-7A64-489A-8A5C-7CFFEB36E93B}"/>
              </a:ext>
            </a:extLst>
          </p:cNvPr>
          <p:cNvSpPr>
            <a:spLocks noGrp="1"/>
          </p:cNvSpPr>
          <p:nvPr>
            <p:ph type="sldNum" sz="quarter" idx="12"/>
          </p:nvPr>
        </p:nvSpPr>
        <p:spPr/>
        <p:txBody>
          <a:bodyPr/>
          <a:lstStyle/>
          <a:p>
            <a:fld id="{A582F6D3-DF42-40B9-AB8C-2F06461CFD26}" type="slidenum">
              <a:rPr lang="en-US" smtClean="0"/>
              <a:t>‹#›</a:t>
            </a:fld>
            <a:endParaRPr lang="en-US"/>
          </a:p>
        </p:txBody>
      </p:sp>
    </p:spTree>
    <p:extLst>
      <p:ext uri="{BB962C8B-B14F-4D97-AF65-F5344CB8AC3E}">
        <p14:creationId xmlns:p14="http://schemas.microsoft.com/office/powerpoint/2010/main" val="504392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F73DA-2832-459D-A9F7-663726DE6A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0C7940D-3595-4C7B-BC1A-FC9B687F75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3216B4C-9A0E-4DDC-BD0B-45F3A3CB3EB5}"/>
              </a:ext>
            </a:extLst>
          </p:cNvPr>
          <p:cNvSpPr>
            <a:spLocks noGrp="1"/>
          </p:cNvSpPr>
          <p:nvPr>
            <p:ph type="dt" sz="half" idx="10"/>
          </p:nvPr>
        </p:nvSpPr>
        <p:spPr/>
        <p:txBody>
          <a:bodyPr/>
          <a:lstStyle/>
          <a:p>
            <a:fld id="{AF6A8F2E-339F-47D0-90D8-EFCE07E85051}" type="datetimeFigureOut">
              <a:rPr lang="en-US" smtClean="0"/>
              <a:t>8/15/2020</a:t>
            </a:fld>
            <a:endParaRPr lang="en-US"/>
          </a:p>
        </p:txBody>
      </p:sp>
      <p:sp>
        <p:nvSpPr>
          <p:cNvPr id="5" name="Footer Placeholder 4">
            <a:extLst>
              <a:ext uri="{FF2B5EF4-FFF2-40B4-BE49-F238E27FC236}">
                <a16:creationId xmlns:a16="http://schemas.microsoft.com/office/drawing/2014/main" id="{DB68E5AB-8831-425A-9A15-23F835EA56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4B55A1-7970-4D0F-B25F-95EBDB64BA67}"/>
              </a:ext>
            </a:extLst>
          </p:cNvPr>
          <p:cNvSpPr>
            <a:spLocks noGrp="1"/>
          </p:cNvSpPr>
          <p:nvPr>
            <p:ph type="sldNum" sz="quarter" idx="12"/>
          </p:nvPr>
        </p:nvSpPr>
        <p:spPr/>
        <p:txBody>
          <a:bodyPr/>
          <a:lstStyle/>
          <a:p>
            <a:fld id="{A582F6D3-DF42-40B9-AB8C-2F06461CFD26}" type="slidenum">
              <a:rPr lang="en-US" smtClean="0"/>
              <a:t>‹#›</a:t>
            </a:fld>
            <a:endParaRPr lang="en-US"/>
          </a:p>
        </p:txBody>
      </p:sp>
    </p:spTree>
    <p:extLst>
      <p:ext uri="{BB962C8B-B14F-4D97-AF65-F5344CB8AC3E}">
        <p14:creationId xmlns:p14="http://schemas.microsoft.com/office/powerpoint/2010/main" val="2043345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9D5C6-1572-419B-BF4A-4DFFB1F234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45CFBB-92AC-4038-ABB0-860389AF76F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F868495-641D-4827-AED8-F1005CBCD8F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D5EA7D-4CAF-423F-9285-9418F4778C80}"/>
              </a:ext>
            </a:extLst>
          </p:cNvPr>
          <p:cNvSpPr>
            <a:spLocks noGrp="1"/>
          </p:cNvSpPr>
          <p:nvPr>
            <p:ph type="dt" sz="half" idx="10"/>
          </p:nvPr>
        </p:nvSpPr>
        <p:spPr/>
        <p:txBody>
          <a:bodyPr/>
          <a:lstStyle/>
          <a:p>
            <a:fld id="{AF6A8F2E-339F-47D0-90D8-EFCE07E85051}" type="datetimeFigureOut">
              <a:rPr lang="en-US" smtClean="0"/>
              <a:t>8/15/2020</a:t>
            </a:fld>
            <a:endParaRPr lang="en-US"/>
          </a:p>
        </p:txBody>
      </p:sp>
      <p:sp>
        <p:nvSpPr>
          <p:cNvPr id="6" name="Footer Placeholder 5">
            <a:extLst>
              <a:ext uri="{FF2B5EF4-FFF2-40B4-BE49-F238E27FC236}">
                <a16:creationId xmlns:a16="http://schemas.microsoft.com/office/drawing/2014/main" id="{BBF5018C-61BD-4582-8887-5BCC5EF687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BD36D5-2882-47F1-BC10-0216352333EF}"/>
              </a:ext>
            </a:extLst>
          </p:cNvPr>
          <p:cNvSpPr>
            <a:spLocks noGrp="1"/>
          </p:cNvSpPr>
          <p:nvPr>
            <p:ph type="sldNum" sz="quarter" idx="12"/>
          </p:nvPr>
        </p:nvSpPr>
        <p:spPr/>
        <p:txBody>
          <a:bodyPr/>
          <a:lstStyle/>
          <a:p>
            <a:fld id="{A582F6D3-DF42-40B9-AB8C-2F06461CFD26}" type="slidenum">
              <a:rPr lang="en-US" smtClean="0"/>
              <a:t>‹#›</a:t>
            </a:fld>
            <a:endParaRPr lang="en-US"/>
          </a:p>
        </p:txBody>
      </p:sp>
    </p:spTree>
    <p:extLst>
      <p:ext uri="{BB962C8B-B14F-4D97-AF65-F5344CB8AC3E}">
        <p14:creationId xmlns:p14="http://schemas.microsoft.com/office/powerpoint/2010/main" val="2330493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AA706-A9B3-432D-B4FE-C2B092BD81D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231C7D2-F831-4ACD-B9C8-BA8BA53061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B078F03-985B-4258-AB8C-85304478E3D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AE04BD-211F-4CA0-A326-A97ED91805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973859B-94D0-4923-BFC8-53B57B69B5A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03DA9F8-416B-4EDC-BAE4-5F588FB1A6B0}"/>
              </a:ext>
            </a:extLst>
          </p:cNvPr>
          <p:cNvSpPr>
            <a:spLocks noGrp="1"/>
          </p:cNvSpPr>
          <p:nvPr>
            <p:ph type="dt" sz="half" idx="10"/>
          </p:nvPr>
        </p:nvSpPr>
        <p:spPr/>
        <p:txBody>
          <a:bodyPr/>
          <a:lstStyle/>
          <a:p>
            <a:fld id="{AF6A8F2E-339F-47D0-90D8-EFCE07E85051}" type="datetimeFigureOut">
              <a:rPr lang="en-US" smtClean="0"/>
              <a:t>8/15/2020</a:t>
            </a:fld>
            <a:endParaRPr lang="en-US"/>
          </a:p>
        </p:txBody>
      </p:sp>
      <p:sp>
        <p:nvSpPr>
          <p:cNvPr id="8" name="Footer Placeholder 7">
            <a:extLst>
              <a:ext uri="{FF2B5EF4-FFF2-40B4-BE49-F238E27FC236}">
                <a16:creationId xmlns:a16="http://schemas.microsoft.com/office/drawing/2014/main" id="{5F5DE923-BCDF-421A-927B-0A9FCAEE02F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75643E9-B58B-44A4-9E22-818AC4663CC9}"/>
              </a:ext>
            </a:extLst>
          </p:cNvPr>
          <p:cNvSpPr>
            <a:spLocks noGrp="1"/>
          </p:cNvSpPr>
          <p:nvPr>
            <p:ph type="sldNum" sz="quarter" idx="12"/>
          </p:nvPr>
        </p:nvSpPr>
        <p:spPr/>
        <p:txBody>
          <a:bodyPr/>
          <a:lstStyle/>
          <a:p>
            <a:fld id="{A582F6D3-DF42-40B9-AB8C-2F06461CFD26}" type="slidenum">
              <a:rPr lang="en-US" smtClean="0"/>
              <a:t>‹#›</a:t>
            </a:fld>
            <a:endParaRPr lang="en-US"/>
          </a:p>
        </p:txBody>
      </p:sp>
    </p:spTree>
    <p:extLst>
      <p:ext uri="{BB962C8B-B14F-4D97-AF65-F5344CB8AC3E}">
        <p14:creationId xmlns:p14="http://schemas.microsoft.com/office/powerpoint/2010/main" val="176847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4C1A2-78F8-4075-A26F-43DA053BD4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1097531-A26F-4D8A-AE1F-E3235C5EFF88}"/>
              </a:ext>
            </a:extLst>
          </p:cNvPr>
          <p:cNvSpPr>
            <a:spLocks noGrp="1"/>
          </p:cNvSpPr>
          <p:nvPr>
            <p:ph type="dt" sz="half" idx="10"/>
          </p:nvPr>
        </p:nvSpPr>
        <p:spPr/>
        <p:txBody>
          <a:bodyPr/>
          <a:lstStyle/>
          <a:p>
            <a:fld id="{AF6A8F2E-339F-47D0-90D8-EFCE07E85051}" type="datetimeFigureOut">
              <a:rPr lang="en-US" smtClean="0"/>
              <a:t>8/15/2020</a:t>
            </a:fld>
            <a:endParaRPr lang="en-US"/>
          </a:p>
        </p:txBody>
      </p:sp>
      <p:sp>
        <p:nvSpPr>
          <p:cNvPr id="4" name="Footer Placeholder 3">
            <a:extLst>
              <a:ext uri="{FF2B5EF4-FFF2-40B4-BE49-F238E27FC236}">
                <a16:creationId xmlns:a16="http://schemas.microsoft.com/office/drawing/2014/main" id="{54485F77-D099-411C-9F32-3F6647F2527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C0BB7D-EBA6-4236-8F42-F665E842CBD5}"/>
              </a:ext>
            </a:extLst>
          </p:cNvPr>
          <p:cNvSpPr>
            <a:spLocks noGrp="1"/>
          </p:cNvSpPr>
          <p:nvPr>
            <p:ph type="sldNum" sz="quarter" idx="12"/>
          </p:nvPr>
        </p:nvSpPr>
        <p:spPr/>
        <p:txBody>
          <a:bodyPr/>
          <a:lstStyle/>
          <a:p>
            <a:fld id="{A582F6D3-DF42-40B9-AB8C-2F06461CFD26}" type="slidenum">
              <a:rPr lang="en-US" smtClean="0"/>
              <a:t>‹#›</a:t>
            </a:fld>
            <a:endParaRPr lang="en-US"/>
          </a:p>
        </p:txBody>
      </p:sp>
    </p:spTree>
    <p:extLst>
      <p:ext uri="{BB962C8B-B14F-4D97-AF65-F5344CB8AC3E}">
        <p14:creationId xmlns:p14="http://schemas.microsoft.com/office/powerpoint/2010/main" val="3198889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9AB24E-D9DD-43F0-A4DE-7EDEBB1C29DC}"/>
              </a:ext>
            </a:extLst>
          </p:cNvPr>
          <p:cNvSpPr>
            <a:spLocks noGrp="1"/>
          </p:cNvSpPr>
          <p:nvPr>
            <p:ph type="dt" sz="half" idx="10"/>
          </p:nvPr>
        </p:nvSpPr>
        <p:spPr/>
        <p:txBody>
          <a:bodyPr/>
          <a:lstStyle/>
          <a:p>
            <a:fld id="{AF6A8F2E-339F-47D0-90D8-EFCE07E85051}" type="datetimeFigureOut">
              <a:rPr lang="en-US" smtClean="0"/>
              <a:t>8/15/2020</a:t>
            </a:fld>
            <a:endParaRPr lang="en-US"/>
          </a:p>
        </p:txBody>
      </p:sp>
      <p:sp>
        <p:nvSpPr>
          <p:cNvPr id="3" name="Footer Placeholder 2">
            <a:extLst>
              <a:ext uri="{FF2B5EF4-FFF2-40B4-BE49-F238E27FC236}">
                <a16:creationId xmlns:a16="http://schemas.microsoft.com/office/drawing/2014/main" id="{F66A5D87-B648-4DA4-A050-2508C8D9AAB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52C6C85-2F41-48E7-BA23-56AB0A413661}"/>
              </a:ext>
            </a:extLst>
          </p:cNvPr>
          <p:cNvSpPr>
            <a:spLocks noGrp="1"/>
          </p:cNvSpPr>
          <p:nvPr>
            <p:ph type="sldNum" sz="quarter" idx="12"/>
          </p:nvPr>
        </p:nvSpPr>
        <p:spPr/>
        <p:txBody>
          <a:bodyPr/>
          <a:lstStyle/>
          <a:p>
            <a:fld id="{A582F6D3-DF42-40B9-AB8C-2F06461CFD26}" type="slidenum">
              <a:rPr lang="en-US" smtClean="0"/>
              <a:t>‹#›</a:t>
            </a:fld>
            <a:endParaRPr lang="en-US"/>
          </a:p>
        </p:txBody>
      </p:sp>
    </p:spTree>
    <p:extLst>
      <p:ext uri="{BB962C8B-B14F-4D97-AF65-F5344CB8AC3E}">
        <p14:creationId xmlns:p14="http://schemas.microsoft.com/office/powerpoint/2010/main" val="3809509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E75B9-86D6-4F85-AEB2-EAB2CCFB6A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2A328D3-BA88-4534-9A0A-28994A8F81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165035B-E823-473F-B3E7-F947E5CA81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9F8662B-7DE8-4DD6-B3BA-5A996E61884C}"/>
              </a:ext>
            </a:extLst>
          </p:cNvPr>
          <p:cNvSpPr>
            <a:spLocks noGrp="1"/>
          </p:cNvSpPr>
          <p:nvPr>
            <p:ph type="dt" sz="half" idx="10"/>
          </p:nvPr>
        </p:nvSpPr>
        <p:spPr/>
        <p:txBody>
          <a:bodyPr/>
          <a:lstStyle/>
          <a:p>
            <a:fld id="{AF6A8F2E-339F-47D0-90D8-EFCE07E85051}" type="datetimeFigureOut">
              <a:rPr lang="en-US" smtClean="0"/>
              <a:t>8/15/2020</a:t>
            </a:fld>
            <a:endParaRPr lang="en-US"/>
          </a:p>
        </p:txBody>
      </p:sp>
      <p:sp>
        <p:nvSpPr>
          <p:cNvPr id="6" name="Footer Placeholder 5">
            <a:extLst>
              <a:ext uri="{FF2B5EF4-FFF2-40B4-BE49-F238E27FC236}">
                <a16:creationId xmlns:a16="http://schemas.microsoft.com/office/drawing/2014/main" id="{861292A7-AD9B-4CA1-9BD2-2C596C8DE8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841142-2235-41FD-9B38-D8C3EA62F4BB}"/>
              </a:ext>
            </a:extLst>
          </p:cNvPr>
          <p:cNvSpPr>
            <a:spLocks noGrp="1"/>
          </p:cNvSpPr>
          <p:nvPr>
            <p:ph type="sldNum" sz="quarter" idx="12"/>
          </p:nvPr>
        </p:nvSpPr>
        <p:spPr/>
        <p:txBody>
          <a:bodyPr/>
          <a:lstStyle/>
          <a:p>
            <a:fld id="{A582F6D3-DF42-40B9-AB8C-2F06461CFD26}" type="slidenum">
              <a:rPr lang="en-US" smtClean="0"/>
              <a:t>‹#›</a:t>
            </a:fld>
            <a:endParaRPr lang="en-US"/>
          </a:p>
        </p:txBody>
      </p:sp>
    </p:spTree>
    <p:extLst>
      <p:ext uri="{BB962C8B-B14F-4D97-AF65-F5344CB8AC3E}">
        <p14:creationId xmlns:p14="http://schemas.microsoft.com/office/powerpoint/2010/main" val="3894380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4CC0C-16B0-4C43-89A2-BDCBDD6E05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6F6893D-A759-418E-A10E-5ECAFBDEBE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D1CDE9-44BC-4DEC-8903-28340165BD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68D38BB-536A-405F-9448-6A8FC2D18C54}"/>
              </a:ext>
            </a:extLst>
          </p:cNvPr>
          <p:cNvSpPr>
            <a:spLocks noGrp="1"/>
          </p:cNvSpPr>
          <p:nvPr>
            <p:ph type="dt" sz="half" idx="10"/>
          </p:nvPr>
        </p:nvSpPr>
        <p:spPr/>
        <p:txBody>
          <a:bodyPr/>
          <a:lstStyle/>
          <a:p>
            <a:fld id="{AF6A8F2E-339F-47D0-90D8-EFCE07E85051}" type="datetimeFigureOut">
              <a:rPr lang="en-US" smtClean="0"/>
              <a:t>8/15/2020</a:t>
            </a:fld>
            <a:endParaRPr lang="en-US"/>
          </a:p>
        </p:txBody>
      </p:sp>
      <p:sp>
        <p:nvSpPr>
          <p:cNvPr id="6" name="Footer Placeholder 5">
            <a:extLst>
              <a:ext uri="{FF2B5EF4-FFF2-40B4-BE49-F238E27FC236}">
                <a16:creationId xmlns:a16="http://schemas.microsoft.com/office/drawing/2014/main" id="{AABF4E60-C51A-49AF-9B30-8CDABDE95B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39FD80-E04A-4565-8C8C-98BB7EC88B8A}"/>
              </a:ext>
            </a:extLst>
          </p:cNvPr>
          <p:cNvSpPr>
            <a:spLocks noGrp="1"/>
          </p:cNvSpPr>
          <p:nvPr>
            <p:ph type="sldNum" sz="quarter" idx="12"/>
          </p:nvPr>
        </p:nvSpPr>
        <p:spPr/>
        <p:txBody>
          <a:bodyPr/>
          <a:lstStyle/>
          <a:p>
            <a:fld id="{A582F6D3-DF42-40B9-AB8C-2F06461CFD26}" type="slidenum">
              <a:rPr lang="en-US" smtClean="0"/>
              <a:t>‹#›</a:t>
            </a:fld>
            <a:endParaRPr lang="en-US"/>
          </a:p>
        </p:txBody>
      </p:sp>
    </p:spTree>
    <p:extLst>
      <p:ext uri="{BB962C8B-B14F-4D97-AF65-F5344CB8AC3E}">
        <p14:creationId xmlns:p14="http://schemas.microsoft.com/office/powerpoint/2010/main" val="2159955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6148D9-B4AA-4B3B-93BD-C9EA86F8B0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69ED0FA-1DFC-441E-8C34-9491727B7F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A78BB7-110C-4ED3-9D1D-08FD1A7E8F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6A8F2E-339F-47D0-90D8-EFCE07E85051}" type="datetimeFigureOut">
              <a:rPr lang="en-US" smtClean="0"/>
              <a:t>8/15/2020</a:t>
            </a:fld>
            <a:endParaRPr lang="en-US"/>
          </a:p>
        </p:txBody>
      </p:sp>
      <p:sp>
        <p:nvSpPr>
          <p:cNvPr id="5" name="Footer Placeholder 4">
            <a:extLst>
              <a:ext uri="{FF2B5EF4-FFF2-40B4-BE49-F238E27FC236}">
                <a16:creationId xmlns:a16="http://schemas.microsoft.com/office/drawing/2014/main" id="{B74CE85D-FEA9-4642-991C-34ACD862FB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B66BA83-AD25-41A2-9D84-1C2BBB8358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2F6D3-DF42-40B9-AB8C-2F06461CFD26}" type="slidenum">
              <a:rPr lang="en-US" smtClean="0"/>
              <a:t>‹#›</a:t>
            </a:fld>
            <a:endParaRPr lang="en-US"/>
          </a:p>
        </p:txBody>
      </p:sp>
    </p:spTree>
    <p:extLst>
      <p:ext uri="{BB962C8B-B14F-4D97-AF65-F5344CB8AC3E}">
        <p14:creationId xmlns:p14="http://schemas.microsoft.com/office/powerpoint/2010/main" val="1240208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www.valpo.edu/general-counsel/policies/policies-related-to-faculty-and-staff" TargetMode="External"/><Relationship Id="rId2" Type="http://schemas.openxmlformats.org/officeDocument/2006/relationships/hyperlink" Target="https://valpo-in.safecolleges.com/login"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confluence.valpo.edu/display/ITKB/Student+Educational+Planning+menu+in+DataVU" TargetMode="External"/><Relationship Id="rId2" Type="http://schemas.openxmlformats.org/officeDocument/2006/relationships/hyperlink" Target="http://www.valpo.edu/news/2020/03/25/changes-to-the-advising-system-beginning-fall-2020" TargetMode="External"/><Relationship Id="rId1" Type="http://schemas.openxmlformats.org/officeDocument/2006/relationships/slideLayout" Target="../slideLayouts/slideLayout2.xml"/><Relationship Id="rId5" Type="http://schemas.openxmlformats.org/officeDocument/2006/relationships/hyperlink" Target="http://www.valpo.edu/general-counsel/policies/policies-related-to-faculty-and-staff" TargetMode="External"/><Relationship Id="rId4" Type="http://schemas.openxmlformats.org/officeDocument/2006/relationships/hyperlink" Target="https://valpo-in.safecolleges.com/login"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752C8A-FA0B-468E-BD42-8750ABE04FC6}"/>
              </a:ext>
            </a:extLst>
          </p:cNvPr>
          <p:cNvSpPr>
            <a:spLocks noGrp="1"/>
          </p:cNvSpPr>
          <p:nvPr>
            <p:ph type="title"/>
          </p:nvPr>
        </p:nvSpPr>
        <p:spPr/>
        <p:txBody>
          <a:bodyPr/>
          <a:lstStyle/>
          <a:p>
            <a:r>
              <a:rPr lang="en-US" dirty="0"/>
              <a:t>Changes to Academic Advising</a:t>
            </a:r>
          </a:p>
        </p:txBody>
      </p:sp>
      <p:sp>
        <p:nvSpPr>
          <p:cNvPr id="5" name="Content Placeholder 4">
            <a:extLst>
              <a:ext uri="{FF2B5EF4-FFF2-40B4-BE49-F238E27FC236}">
                <a16:creationId xmlns:a16="http://schemas.microsoft.com/office/drawing/2014/main" id="{FCFA44D9-1BC1-4FE4-96E4-AFAFA9479B62}"/>
              </a:ext>
            </a:extLst>
          </p:cNvPr>
          <p:cNvSpPr>
            <a:spLocks noGrp="1"/>
          </p:cNvSpPr>
          <p:nvPr>
            <p:ph idx="1"/>
          </p:nvPr>
        </p:nvSpPr>
        <p:spPr/>
        <p:txBody>
          <a:bodyPr>
            <a:normAutofit fontScale="92500" lnSpcReduction="10000"/>
          </a:bodyPr>
          <a:lstStyle/>
          <a:p>
            <a:r>
              <a:rPr lang="en-US" sz="3600" dirty="0"/>
              <a:t>After reviewing the practices at other institutions and FERPA regulations, the Council of Deans decided the following:</a:t>
            </a:r>
          </a:p>
          <a:p>
            <a:pPr lvl="1"/>
            <a:r>
              <a:rPr lang="en-US" sz="3200" dirty="0"/>
              <a:t>Faculty will be given access to all student records</a:t>
            </a:r>
          </a:p>
          <a:p>
            <a:pPr lvl="1"/>
            <a:r>
              <a:rPr lang="en-US" sz="3200" dirty="0"/>
              <a:t>This information will support faculty as they fulfill mentoring roles</a:t>
            </a:r>
          </a:p>
          <a:p>
            <a:pPr lvl="1"/>
            <a:r>
              <a:rPr lang="en-US" sz="3200" dirty="0"/>
              <a:t>The access will be constrained by FERPA regulations</a:t>
            </a:r>
          </a:p>
          <a:p>
            <a:pPr lvl="1"/>
            <a:r>
              <a:rPr lang="en-US" sz="3200" dirty="0"/>
              <a:t>Access is limited to work internal to the university’s operations</a:t>
            </a:r>
          </a:p>
          <a:p>
            <a:pPr lvl="1"/>
            <a:r>
              <a:rPr lang="en-US" sz="3200" dirty="0"/>
              <a:t>Each student will have a single academic advisor of record</a:t>
            </a:r>
          </a:p>
        </p:txBody>
      </p:sp>
    </p:spTree>
    <p:extLst>
      <p:ext uri="{BB962C8B-B14F-4D97-AF65-F5344CB8AC3E}">
        <p14:creationId xmlns:p14="http://schemas.microsoft.com/office/powerpoint/2010/main" val="40893256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752C8A-FA0B-468E-BD42-8750ABE04FC6}"/>
              </a:ext>
            </a:extLst>
          </p:cNvPr>
          <p:cNvSpPr>
            <a:spLocks noGrp="1"/>
          </p:cNvSpPr>
          <p:nvPr>
            <p:ph type="title"/>
          </p:nvPr>
        </p:nvSpPr>
        <p:spPr/>
        <p:txBody>
          <a:bodyPr/>
          <a:lstStyle/>
          <a:p>
            <a:r>
              <a:rPr lang="en-US" dirty="0"/>
              <a:t>Student Transcript</a:t>
            </a:r>
          </a:p>
        </p:txBody>
      </p:sp>
      <p:sp>
        <p:nvSpPr>
          <p:cNvPr id="5" name="Content Placeholder 4">
            <a:extLst>
              <a:ext uri="{FF2B5EF4-FFF2-40B4-BE49-F238E27FC236}">
                <a16:creationId xmlns:a16="http://schemas.microsoft.com/office/drawing/2014/main" id="{FCFA44D9-1BC1-4FE4-96E4-AFAFA9479B62}"/>
              </a:ext>
            </a:extLst>
          </p:cNvPr>
          <p:cNvSpPr>
            <a:spLocks noGrp="1"/>
          </p:cNvSpPr>
          <p:nvPr>
            <p:ph sz="half" idx="1"/>
          </p:nvPr>
        </p:nvSpPr>
        <p:spPr/>
        <p:txBody>
          <a:bodyPr>
            <a:normAutofit fontScale="85000" lnSpcReduction="10000"/>
          </a:bodyPr>
          <a:lstStyle/>
          <a:p>
            <a:r>
              <a:rPr lang="en-US" dirty="0"/>
              <a:t>Review a student's academic course record, including courses completed at Valpo, credit awarded as advanced placement, and recorded transfer credit</a:t>
            </a:r>
          </a:p>
          <a:p>
            <a:r>
              <a:rPr lang="en-US" dirty="0"/>
              <a:t>Specify a Transcript Type to narrow for Graduate, Undergraduate, or Law</a:t>
            </a:r>
          </a:p>
          <a:p>
            <a:r>
              <a:rPr lang="en-US" dirty="0"/>
              <a:t>This is NOT an official transcript and should not be provided to a student or outside entity as such. Students place transcript orders through </a:t>
            </a:r>
            <a:r>
              <a:rPr lang="en-US" dirty="0" err="1"/>
              <a:t>DataVU</a:t>
            </a:r>
            <a:r>
              <a:rPr lang="en-US" dirty="0"/>
              <a:t>. They are delivered by our vendor, Parchment.</a:t>
            </a:r>
          </a:p>
        </p:txBody>
      </p:sp>
      <p:pic>
        <p:nvPicPr>
          <p:cNvPr id="6" name="Content Placeholder 5">
            <a:extLst>
              <a:ext uri="{FF2B5EF4-FFF2-40B4-BE49-F238E27FC236}">
                <a16:creationId xmlns:a16="http://schemas.microsoft.com/office/drawing/2014/main" id="{AC406DE3-8C42-4B15-BFB3-FE8652C96884}"/>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042482" y="2682001"/>
            <a:ext cx="5816141" cy="2478721"/>
          </a:xfrm>
        </p:spPr>
      </p:pic>
    </p:spTree>
    <p:extLst>
      <p:ext uri="{BB962C8B-B14F-4D97-AF65-F5344CB8AC3E}">
        <p14:creationId xmlns:p14="http://schemas.microsoft.com/office/powerpoint/2010/main" val="763391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752C8A-FA0B-468E-BD42-8750ABE04FC6}"/>
              </a:ext>
            </a:extLst>
          </p:cNvPr>
          <p:cNvSpPr>
            <a:spLocks noGrp="1"/>
          </p:cNvSpPr>
          <p:nvPr>
            <p:ph type="title"/>
          </p:nvPr>
        </p:nvSpPr>
        <p:spPr/>
        <p:txBody>
          <a:bodyPr/>
          <a:lstStyle/>
          <a:p>
            <a:r>
              <a:rPr lang="en-US" dirty="0"/>
              <a:t>FERPA Training</a:t>
            </a:r>
          </a:p>
        </p:txBody>
      </p:sp>
      <p:sp>
        <p:nvSpPr>
          <p:cNvPr id="5" name="Content Placeholder 4">
            <a:extLst>
              <a:ext uri="{FF2B5EF4-FFF2-40B4-BE49-F238E27FC236}">
                <a16:creationId xmlns:a16="http://schemas.microsoft.com/office/drawing/2014/main" id="{FCFA44D9-1BC1-4FE4-96E4-AFAFA9479B62}"/>
              </a:ext>
            </a:extLst>
          </p:cNvPr>
          <p:cNvSpPr>
            <a:spLocks noGrp="1"/>
          </p:cNvSpPr>
          <p:nvPr>
            <p:ph idx="1"/>
          </p:nvPr>
        </p:nvSpPr>
        <p:spPr/>
        <p:txBody>
          <a:bodyPr/>
          <a:lstStyle/>
          <a:p>
            <a:r>
              <a:rPr lang="en-US" dirty="0"/>
              <a:t>Please remember that much of this information is protected under FERPA and should only be accessed for the purpose of assisting a student in their academic planning.</a:t>
            </a:r>
          </a:p>
          <a:p>
            <a:r>
              <a:rPr lang="en-US" dirty="0"/>
              <a:t>Online Family Educational Rights and Privacy Act (FERPA) Training</a:t>
            </a:r>
            <a:br>
              <a:rPr lang="en-US" dirty="0"/>
            </a:br>
            <a:r>
              <a:rPr lang="en-US" dirty="0">
                <a:hlinkClick r:id="rId2"/>
              </a:rPr>
              <a:t>https://valpo-in.safecolleges.com/login</a:t>
            </a:r>
            <a:endParaRPr lang="en-US" dirty="0"/>
          </a:p>
          <a:p>
            <a:r>
              <a:rPr lang="en-US" dirty="0"/>
              <a:t>FERPA Statement</a:t>
            </a:r>
            <a:br>
              <a:rPr lang="en-US" dirty="0"/>
            </a:br>
            <a:r>
              <a:rPr lang="en-US" dirty="0">
                <a:hlinkClick r:id="rId3"/>
              </a:rPr>
              <a:t>http://www.valpo.edu/general-counsel/policies/policies-related-to-faculty-and-staff</a:t>
            </a:r>
            <a:endParaRPr lang="en-US" dirty="0"/>
          </a:p>
        </p:txBody>
      </p:sp>
    </p:spTree>
    <p:extLst>
      <p:ext uri="{BB962C8B-B14F-4D97-AF65-F5344CB8AC3E}">
        <p14:creationId xmlns:p14="http://schemas.microsoft.com/office/powerpoint/2010/main" val="3526608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752C8A-FA0B-468E-BD42-8750ABE04FC6}"/>
              </a:ext>
            </a:extLst>
          </p:cNvPr>
          <p:cNvSpPr>
            <a:spLocks noGrp="1"/>
          </p:cNvSpPr>
          <p:nvPr>
            <p:ph type="title"/>
          </p:nvPr>
        </p:nvSpPr>
        <p:spPr/>
        <p:txBody>
          <a:bodyPr/>
          <a:lstStyle/>
          <a:p>
            <a:r>
              <a:rPr lang="en-US" dirty="0"/>
              <a:t>Verification Services</a:t>
            </a:r>
          </a:p>
        </p:txBody>
      </p:sp>
      <p:sp>
        <p:nvSpPr>
          <p:cNvPr id="5" name="Content Placeholder 4">
            <a:extLst>
              <a:ext uri="{FF2B5EF4-FFF2-40B4-BE49-F238E27FC236}">
                <a16:creationId xmlns:a16="http://schemas.microsoft.com/office/drawing/2014/main" id="{FCFA44D9-1BC1-4FE4-96E4-AFAFA9479B62}"/>
              </a:ext>
            </a:extLst>
          </p:cNvPr>
          <p:cNvSpPr>
            <a:spLocks noGrp="1"/>
          </p:cNvSpPr>
          <p:nvPr>
            <p:ph idx="1"/>
          </p:nvPr>
        </p:nvSpPr>
        <p:spPr>
          <a:xfrm>
            <a:off x="838200" y="2342367"/>
            <a:ext cx="10515600" cy="3834596"/>
          </a:xfrm>
        </p:spPr>
        <p:txBody>
          <a:bodyPr>
            <a:normAutofit/>
          </a:bodyPr>
          <a:lstStyle/>
          <a:p>
            <a:pPr marL="0" indent="0" algn="ctr">
              <a:buNone/>
            </a:pPr>
            <a:r>
              <a:rPr lang="en-US" sz="3600" dirty="0"/>
              <a:t>Please refer all requests for Verification Services to the Office of the Registrar. Other employees may not provide letters or complete forms regarding enrollment, GPA, or other information</a:t>
            </a:r>
            <a:br>
              <a:rPr lang="en-US" sz="3600" dirty="0"/>
            </a:br>
            <a:r>
              <a:rPr lang="en-US" sz="3600" dirty="0"/>
              <a:t>from the academic record.</a:t>
            </a:r>
          </a:p>
        </p:txBody>
      </p:sp>
    </p:spTree>
    <p:extLst>
      <p:ext uri="{BB962C8B-B14F-4D97-AF65-F5344CB8AC3E}">
        <p14:creationId xmlns:p14="http://schemas.microsoft.com/office/powerpoint/2010/main" val="1844553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752C8A-FA0B-468E-BD42-8750ABE04FC6}"/>
              </a:ext>
            </a:extLst>
          </p:cNvPr>
          <p:cNvSpPr>
            <a:spLocks noGrp="1"/>
          </p:cNvSpPr>
          <p:nvPr>
            <p:ph type="title"/>
          </p:nvPr>
        </p:nvSpPr>
        <p:spPr/>
        <p:txBody>
          <a:bodyPr/>
          <a:lstStyle/>
          <a:p>
            <a:r>
              <a:rPr lang="en-US" dirty="0"/>
              <a:t>Resources</a:t>
            </a:r>
          </a:p>
        </p:txBody>
      </p:sp>
      <p:sp>
        <p:nvSpPr>
          <p:cNvPr id="5" name="Content Placeholder 4">
            <a:extLst>
              <a:ext uri="{FF2B5EF4-FFF2-40B4-BE49-F238E27FC236}">
                <a16:creationId xmlns:a16="http://schemas.microsoft.com/office/drawing/2014/main" id="{FCFA44D9-1BC1-4FE4-96E4-AFAFA9479B62}"/>
              </a:ext>
            </a:extLst>
          </p:cNvPr>
          <p:cNvSpPr>
            <a:spLocks noGrp="1"/>
          </p:cNvSpPr>
          <p:nvPr>
            <p:ph idx="1"/>
          </p:nvPr>
        </p:nvSpPr>
        <p:spPr/>
        <p:txBody>
          <a:bodyPr>
            <a:normAutofit fontScale="92500" lnSpcReduction="10000"/>
          </a:bodyPr>
          <a:lstStyle/>
          <a:p>
            <a:r>
              <a:rPr lang="en-US" dirty="0"/>
              <a:t>“Changes to the Advising System Beginning Fall 2020”</a:t>
            </a:r>
            <a:br>
              <a:rPr lang="en-US" dirty="0"/>
            </a:br>
            <a:r>
              <a:rPr lang="en-US" dirty="0">
                <a:hlinkClick r:id="rId2"/>
              </a:rPr>
              <a:t>www.valpo.edu/news/2020/03/25/changes-to-the-advising-system-beginning-fall-2020</a:t>
            </a:r>
            <a:endParaRPr lang="en-US" dirty="0"/>
          </a:p>
          <a:p>
            <a:r>
              <a:rPr lang="en-US" dirty="0"/>
              <a:t>Help Article in Confluence:</a:t>
            </a:r>
            <a:br>
              <a:rPr lang="en-US" dirty="0"/>
            </a:br>
            <a:r>
              <a:rPr lang="en-US" dirty="0"/>
              <a:t>“Student Educational Planning Menu in </a:t>
            </a:r>
            <a:r>
              <a:rPr lang="en-US" dirty="0" err="1"/>
              <a:t>DataVU</a:t>
            </a:r>
            <a:r>
              <a:rPr lang="en-US" dirty="0"/>
              <a:t>”</a:t>
            </a:r>
            <a:br>
              <a:rPr lang="en-US" dirty="0"/>
            </a:br>
            <a:r>
              <a:rPr lang="en-US" dirty="0">
                <a:hlinkClick r:id="rId3"/>
              </a:rPr>
              <a:t>https://confluence.valpo.edu/display/ITKB/Student+Educational+Planning+menu+in+DataVU</a:t>
            </a:r>
            <a:endParaRPr lang="en-US" dirty="0"/>
          </a:p>
          <a:p>
            <a:r>
              <a:rPr lang="en-US" dirty="0"/>
              <a:t>Online Family Educational Rights and Privacy Act (FERPA) Training</a:t>
            </a:r>
            <a:br>
              <a:rPr lang="en-US" dirty="0"/>
            </a:br>
            <a:r>
              <a:rPr lang="en-US" dirty="0">
                <a:hlinkClick r:id="rId4"/>
              </a:rPr>
              <a:t>https://valpo-in.safecolleges.com/login</a:t>
            </a:r>
            <a:endParaRPr lang="en-US" dirty="0"/>
          </a:p>
          <a:p>
            <a:r>
              <a:rPr lang="en-US" dirty="0"/>
              <a:t>FERPA Statement</a:t>
            </a:r>
            <a:br>
              <a:rPr lang="en-US" dirty="0"/>
            </a:br>
            <a:r>
              <a:rPr lang="en-US" dirty="0">
                <a:hlinkClick r:id="rId5"/>
              </a:rPr>
              <a:t>www.valpo.edu/general-counsel/policies/policies-related-to-faculty-and-staff</a:t>
            </a:r>
            <a:endParaRPr lang="en-US" dirty="0"/>
          </a:p>
        </p:txBody>
      </p:sp>
    </p:spTree>
    <p:extLst>
      <p:ext uri="{BB962C8B-B14F-4D97-AF65-F5344CB8AC3E}">
        <p14:creationId xmlns:p14="http://schemas.microsoft.com/office/powerpoint/2010/main" val="3081103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752C8A-FA0B-468E-BD42-8750ABE04FC6}"/>
              </a:ext>
            </a:extLst>
          </p:cNvPr>
          <p:cNvSpPr>
            <a:spLocks noGrp="1"/>
          </p:cNvSpPr>
          <p:nvPr>
            <p:ph type="title"/>
          </p:nvPr>
        </p:nvSpPr>
        <p:spPr/>
        <p:txBody>
          <a:bodyPr/>
          <a:lstStyle/>
          <a:p>
            <a:r>
              <a:rPr lang="en-US" dirty="0"/>
              <a:t>Student Educational Planning</a:t>
            </a:r>
          </a:p>
        </p:txBody>
      </p:sp>
      <p:pic>
        <p:nvPicPr>
          <p:cNvPr id="3" name="Picture 2">
            <a:extLst>
              <a:ext uri="{FF2B5EF4-FFF2-40B4-BE49-F238E27FC236}">
                <a16:creationId xmlns:a16="http://schemas.microsoft.com/office/drawing/2014/main" id="{83615819-85DC-4667-BDE1-19C2847AB6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5012" y="1398672"/>
            <a:ext cx="10861976" cy="4851815"/>
          </a:xfrm>
          <a:prstGeom prst="rect">
            <a:avLst/>
          </a:prstGeom>
          <a:ln>
            <a:noFill/>
          </a:ln>
        </p:spPr>
      </p:pic>
    </p:spTree>
    <p:extLst>
      <p:ext uri="{BB962C8B-B14F-4D97-AF65-F5344CB8AC3E}">
        <p14:creationId xmlns:p14="http://schemas.microsoft.com/office/powerpoint/2010/main" val="2162508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752C8A-FA0B-468E-BD42-8750ABE04FC6}"/>
              </a:ext>
            </a:extLst>
          </p:cNvPr>
          <p:cNvSpPr>
            <a:spLocks noGrp="1"/>
          </p:cNvSpPr>
          <p:nvPr>
            <p:ph type="title"/>
          </p:nvPr>
        </p:nvSpPr>
        <p:spPr/>
        <p:txBody>
          <a:bodyPr/>
          <a:lstStyle/>
          <a:p>
            <a:r>
              <a:rPr lang="en-US" dirty="0"/>
              <a:t>Student Educational Planning</a:t>
            </a:r>
          </a:p>
        </p:txBody>
      </p:sp>
      <p:sp>
        <p:nvSpPr>
          <p:cNvPr id="5" name="Content Placeholder 4">
            <a:extLst>
              <a:ext uri="{FF2B5EF4-FFF2-40B4-BE49-F238E27FC236}">
                <a16:creationId xmlns:a16="http://schemas.microsoft.com/office/drawing/2014/main" id="{FCFA44D9-1BC1-4FE4-96E4-AFAFA9479B62}"/>
              </a:ext>
            </a:extLst>
          </p:cNvPr>
          <p:cNvSpPr>
            <a:spLocks noGrp="1"/>
          </p:cNvSpPr>
          <p:nvPr>
            <p:ph idx="1"/>
          </p:nvPr>
        </p:nvSpPr>
        <p:spPr/>
        <p:txBody>
          <a:bodyPr/>
          <a:lstStyle/>
          <a:p>
            <a:r>
              <a:rPr lang="en-US" dirty="0"/>
              <a:t>Enter a student ID number or name</a:t>
            </a:r>
          </a:p>
          <a:p>
            <a:r>
              <a:rPr lang="en-US" dirty="0"/>
              <a:t>Select an Action</a:t>
            </a:r>
          </a:p>
        </p:txBody>
      </p:sp>
      <p:pic>
        <p:nvPicPr>
          <p:cNvPr id="2" name="Picture 1">
            <a:extLst>
              <a:ext uri="{FF2B5EF4-FFF2-40B4-BE49-F238E27FC236}">
                <a16:creationId xmlns:a16="http://schemas.microsoft.com/office/drawing/2014/main" id="{FD62917B-0FDC-410F-B6B0-8C80A6661B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48751" y="2642993"/>
            <a:ext cx="7680867" cy="3668908"/>
          </a:xfrm>
          <a:prstGeom prst="rect">
            <a:avLst/>
          </a:prstGeom>
        </p:spPr>
      </p:pic>
    </p:spTree>
    <p:extLst>
      <p:ext uri="{BB962C8B-B14F-4D97-AF65-F5344CB8AC3E}">
        <p14:creationId xmlns:p14="http://schemas.microsoft.com/office/powerpoint/2010/main" val="1625713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752C8A-FA0B-468E-BD42-8750ABE04FC6}"/>
              </a:ext>
            </a:extLst>
          </p:cNvPr>
          <p:cNvSpPr>
            <a:spLocks noGrp="1"/>
          </p:cNvSpPr>
          <p:nvPr>
            <p:ph type="title"/>
          </p:nvPr>
        </p:nvSpPr>
        <p:spPr/>
        <p:txBody>
          <a:bodyPr/>
          <a:lstStyle/>
          <a:p>
            <a:r>
              <a:rPr lang="en-US" dirty="0"/>
              <a:t>Student Educational Planning</a:t>
            </a:r>
          </a:p>
        </p:txBody>
      </p:sp>
      <p:sp>
        <p:nvSpPr>
          <p:cNvPr id="5" name="Content Placeholder 4">
            <a:extLst>
              <a:ext uri="{FF2B5EF4-FFF2-40B4-BE49-F238E27FC236}">
                <a16:creationId xmlns:a16="http://schemas.microsoft.com/office/drawing/2014/main" id="{FCFA44D9-1BC1-4FE4-96E4-AFAFA9479B62}"/>
              </a:ext>
            </a:extLst>
          </p:cNvPr>
          <p:cNvSpPr>
            <a:spLocks noGrp="1"/>
          </p:cNvSpPr>
          <p:nvPr>
            <p:ph idx="1"/>
          </p:nvPr>
        </p:nvSpPr>
        <p:spPr/>
        <p:txBody>
          <a:bodyPr>
            <a:normAutofit/>
          </a:bodyPr>
          <a:lstStyle/>
          <a:p>
            <a:r>
              <a:rPr lang="en-US" sz="4000" dirty="0"/>
              <a:t>Test Summary</a:t>
            </a:r>
          </a:p>
          <a:p>
            <a:r>
              <a:rPr lang="en-US" sz="4000" dirty="0"/>
              <a:t>Schedule</a:t>
            </a:r>
          </a:p>
          <a:p>
            <a:r>
              <a:rPr lang="en-US" sz="4000" dirty="0"/>
              <a:t>Evaluate Program (Degree Audit)</a:t>
            </a:r>
          </a:p>
          <a:p>
            <a:r>
              <a:rPr lang="en-US" sz="4000" dirty="0"/>
              <a:t>Transcript</a:t>
            </a:r>
          </a:p>
        </p:txBody>
      </p:sp>
    </p:spTree>
    <p:extLst>
      <p:ext uri="{BB962C8B-B14F-4D97-AF65-F5344CB8AC3E}">
        <p14:creationId xmlns:p14="http://schemas.microsoft.com/office/powerpoint/2010/main" val="1232183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752C8A-FA0B-468E-BD42-8750ABE04FC6}"/>
              </a:ext>
            </a:extLst>
          </p:cNvPr>
          <p:cNvSpPr>
            <a:spLocks noGrp="1"/>
          </p:cNvSpPr>
          <p:nvPr>
            <p:ph type="title"/>
          </p:nvPr>
        </p:nvSpPr>
        <p:spPr/>
        <p:txBody>
          <a:bodyPr/>
          <a:lstStyle/>
          <a:p>
            <a:r>
              <a:rPr lang="en-US" dirty="0"/>
              <a:t>Student Test Summary</a:t>
            </a:r>
          </a:p>
        </p:txBody>
      </p:sp>
      <p:sp>
        <p:nvSpPr>
          <p:cNvPr id="5" name="Content Placeholder 4">
            <a:extLst>
              <a:ext uri="{FF2B5EF4-FFF2-40B4-BE49-F238E27FC236}">
                <a16:creationId xmlns:a16="http://schemas.microsoft.com/office/drawing/2014/main" id="{FCFA44D9-1BC1-4FE4-96E4-AFAFA9479B62}"/>
              </a:ext>
            </a:extLst>
          </p:cNvPr>
          <p:cNvSpPr>
            <a:spLocks noGrp="1"/>
          </p:cNvSpPr>
          <p:nvPr>
            <p:ph sz="half" idx="1"/>
          </p:nvPr>
        </p:nvSpPr>
        <p:spPr>
          <a:xfrm>
            <a:off x="74114" y="1825625"/>
            <a:ext cx="5445082" cy="4351338"/>
          </a:xfrm>
        </p:spPr>
        <p:txBody>
          <a:bodyPr>
            <a:normAutofit/>
          </a:bodyPr>
          <a:lstStyle/>
          <a:p>
            <a:pPr marL="0" indent="0">
              <a:buNone/>
            </a:pPr>
            <a:r>
              <a:rPr lang="en-US" sz="3200" dirty="0"/>
              <a:t>Review test scores and credit awarded</a:t>
            </a:r>
          </a:p>
          <a:p>
            <a:pPr lvl="1"/>
            <a:r>
              <a:rPr lang="en-US" sz="2800" dirty="0"/>
              <a:t>Admission tests, such as ACT or SAT</a:t>
            </a:r>
          </a:p>
          <a:p>
            <a:pPr lvl="1"/>
            <a:r>
              <a:rPr lang="en-US" sz="2800" dirty="0"/>
              <a:t>Placements tests, such as Math and World Languages</a:t>
            </a:r>
          </a:p>
          <a:p>
            <a:pPr lvl="1"/>
            <a:r>
              <a:rPr lang="en-US" sz="2800" dirty="0"/>
              <a:t>Other tests, such as Advanced Placement (AP)</a:t>
            </a:r>
          </a:p>
          <a:p>
            <a:pPr lvl="1"/>
            <a:r>
              <a:rPr lang="en-US" sz="2800" dirty="0"/>
              <a:t>Transfer credit earned at other institutions</a:t>
            </a:r>
          </a:p>
        </p:txBody>
      </p:sp>
      <p:pic>
        <p:nvPicPr>
          <p:cNvPr id="2" name="Picture 1">
            <a:extLst>
              <a:ext uri="{FF2B5EF4-FFF2-40B4-BE49-F238E27FC236}">
                <a16:creationId xmlns:a16="http://schemas.microsoft.com/office/drawing/2014/main" id="{F5B65557-AD87-4DFC-96A7-664A6CB889A3}"/>
              </a:ext>
            </a:extLst>
          </p:cNvPr>
          <p:cNvPicPr>
            <a:picLocks noChangeAspect="1"/>
          </p:cNvPicPr>
          <p:nvPr/>
        </p:nvPicPr>
        <p:blipFill>
          <a:blip r:embed="rId2"/>
          <a:stretch>
            <a:fillRect/>
          </a:stretch>
        </p:blipFill>
        <p:spPr>
          <a:xfrm>
            <a:off x="5519196" y="1277656"/>
            <a:ext cx="6547082" cy="5475344"/>
          </a:xfrm>
          <a:prstGeom prst="rect">
            <a:avLst/>
          </a:prstGeom>
        </p:spPr>
      </p:pic>
    </p:spTree>
    <p:extLst>
      <p:ext uri="{BB962C8B-B14F-4D97-AF65-F5344CB8AC3E}">
        <p14:creationId xmlns:p14="http://schemas.microsoft.com/office/powerpoint/2010/main" val="111454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752C8A-FA0B-468E-BD42-8750ABE04FC6}"/>
              </a:ext>
            </a:extLst>
          </p:cNvPr>
          <p:cNvSpPr>
            <a:spLocks noGrp="1"/>
          </p:cNvSpPr>
          <p:nvPr>
            <p:ph type="title"/>
          </p:nvPr>
        </p:nvSpPr>
        <p:spPr/>
        <p:txBody>
          <a:bodyPr/>
          <a:lstStyle/>
          <a:p>
            <a:r>
              <a:rPr lang="en-US" dirty="0"/>
              <a:t>Student Schedule</a:t>
            </a:r>
          </a:p>
        </p:txBody>
      </p:sp>
      <p:sp>
        <p:nvSpPr>
          <p:cNvPr id="5" name="Content Placeholder 4">
            <a:extLst>
              <a:ext uri="{FF2B5EF4-FFF2-40B4-BE49-F238E27FC236}">
                <a16:creationId xmlns:a16="http://schemas.microsoft.com/office/drawing/2014/main" id="{FCFA44D9-1BC1-4FE4-96E4-AFAFA9479B62}"/>
              </a:ext>
            </a:extLst>
          </p:cNvPr>
          <p:cNvSpPr>
            <a:spLocks noGrp="1"/>
          </p:cNvSpPr>
          <p:nvPr>
            <p:ph sz="half" idx="1"/>
          </p:nvPr>
        </p:nvSpPr>
        <p:spPr/>
        <p:txBody>
          <a:bodyPr>
            <a:normAutofit/>
          </a:bodyPr>
          <a:lstStyle/>
          <a:p>
            <a:pPr marL="0" indent="0">
              <a:buNone/>
            </a:pPr>
            <a:r>
              <a:rPr lang="en-US" sz="3600" dirty="0"/>
              <a:t>Specify the student and the term to view the schedule details</a:t>
            </a:r>
          </a:p>
          <a:p>
            <a:pPr lvl="1"/>
            <a:r>
              <a:rPr lang="en-US" sz="3200" dirty="0"/>
              <a:t>Course Name and Title</a:t>
            </a:r>
          </a:p>
          <a:p>
            <a:pPr lvl="1"/>
            <a:r>
              <a:rPr lang="en-US" sz="3200" dirty="0"/>
              <a:t>Meeting Information</a:t>
            </a:r>
          </a:p>
          <a:p>
            <a:pPr lvl="1"/>
            <a:r>
              <a:rPr lang="en-US" sz="3200" dirty="0"/>
              <a:t>Credits</a:t>
            </a:r>
          </a:p>
          <a:p>
            <a:pPr lvl="1"/>
            <a:r>
              <a:rPr lang="en-US" sz="3200" dirty="0"/>
              <a:t>Book</a:t>
            </a:r>
          </a:p>
        </p:txBody>
      </p:sp>
      <p:pic>
        <p:nvPicPr>
          <p:cNvPr id="2" name="Picture 1">
            <a:extLst>
              <a:ext uri="{FF2B5EF4-FFF2-40B4-BE49-F238E27FC236}">
                <a16:creationId xmlns:a16="http://schemas.microsoft.com/office/drawing/2014/main" id="{4FF90BBD-F13C-465C-AD44-CFAEFFDB2286}"/>
              </a:ext>
            </a:extLst>
          </p:cNvPr>
          <p:cNvPicPr>
            <a:picLocks noChangeAspect="1"/>
          </p:cNvPicPr>
          <p:nvPr/>
        </p:nvPicPr>
        <p:blipFill>
          <a:blip r:embed="rId2"/>
          <a:stretch>
            <a:fillRect/>
          </a:stretch>
        </p:blipFill>
        <p:spPr>
          <a:xfrm>
            <a:off x="6096000" y="1690688"/>
            <a:ext cx="5778797" cy="3714941"/>
          </a:xfrm>
          <a:prstGeom prst="rect">
            <a:avLst/>
          </a:prstGeom>
        </p:spPr>
      </p:pic>
    </p:spTree>
    <p:extLst>
      <p:ext uri="{BB962C8B-B14F-4D97-AF65-F5344CB8AC3E}">
        <p14:creationId xmlns:p14="http://schemas.microsoft.com/office/powerpoint/2010/main" val="3426637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752C8A-FA0B-468E-BD42-8750ABE04FC6}"/>
              </a:ext>
            </a:extLst>
          </p:cNvPr>
          <p:cNvSpPr>
            <a:spLocks noGrp="1"/>
          </p:cNvSpPr>
          <p:nvPr>
            <p:ph type="title"/>
          </p:nvPr>
        </p:nvSpPr>
        <p:spPr/>
        <p:txBody>
          <a:bodyPr/>
          <a:lstStyle/>
          <a:p>
            <a:r>
              <a:rPr lang="en-US" dirty="0"/>
              <a:t>Evaluate Program (Degree Audit)</a:t>
            </a:r>
          </a:p>
        </p:txBody>
      </p:sp>
      <p:sp>
        <p:nvSpPr>
          <p:cNvPr id="5" name="Content Placeholder 4">
            <a:extLst>
              <a:ext uri="{FF2B5EF4-FFF2-40B4-BE49-F238E27FC236}">
                <a16:creationId xmlns:a16="http://schemas.microsoft.com/office/drawing/2014/main" id="{FCFA44D9-1BC1-4FE4-96E4-AFAFA9479B62}"/>
              </a:ext>
            </a:extLst>
          </p:cNvPr>
          <p:cNvSpPr>
            <a:spLocks noGrp="1"/>
          </p:cNvSpPr>
          <p:nvPr>
            <p:ph idx="1"/>
          </p:nvPr>
        </p:nvSpPr>
        <p:spPr/>
        <p:txBody>
          <a:bodyPr>
            <a:normAutofit/>
          </a:bodyPr>
          <a:lstStyle/>
          <a:p>
            <a:r>
              <a:rPr lang="en-US" dirty="0"/>
              <a:t>The Academic Evaluation report, also called a Program Evaluation  or Degree Audit, includes</a:t>
            </a:r>
          </a:p>
          <a:p>
            <a:pPr lvl="1"/>
            <a:r>
              <a:rPr lang="en-US" dirty="0"/>
              <a:t>A summary of overall and major GPAs and credits completed</a:t>
            </a:r>
          </a:p>
          <a:p>
            <a:pPr lvl="1"/>
            <a:r>
              <a:rPr lang="en-US" dirty="0"/>
              <a:t>Program requirements by category, and the student's progress in completing them</a:t>
            </a:r>
          </a:p>
          <a:p>
            <a:r>
              <a:rPr lang="en-US" dirty="0"/>
              <a:t>Review a student's progress – Active Program</a:t>
            </a:r>
          </a:p>
          <a:p>
            <a:pPr lvl="1"/>
            <a:r>
              <a:rPr lang="en-US" dirty="0"/>
              <a:t>Also allows 'what-if' planning to view how the student's completed credits would be applied to a new program if they changed their major using the Curriculum Change </a:t>
            </a:r>
            <a:r>
              <a:rPr lang="en-US" dirty="0" err="1"/>
              <a:t>eForm</a:t>
            </a:r>
            <a:r>
              <a:rPr lang="en-US" dirty="0"/>
              <a:t>.</a:t>
            </a:r>
          </a:p>
        </p:txBody>
      </p:sp>
    </p:spTree>
    <p:extLst>
      <p:ext uri="{BB962C8B-B14F-4D97-AF65-F5344CB8AC3E}">
        <p14:creationId xmlns:p14="http://schemas.microsoft.com/office/powerpoint/2010/main" val="152271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752C8A-FA0B-468E-BD42-8750ABE04FC6}"/>
              </a:ext>
            </a:extLst>
          </p:cNvPr>
          <p:cNvSpPr>
            <a:spLocks noGrp="1"/>
          </p:cNvSpPr>
          <p:nvPr>
            <p:ph type="title"/>
          </p:nvPr>
        </p:nvSpPr>
        <p:spPr/>
        <p:txBody>
          <a:bodyPr/>
          <a:lstStyle/>
          <a:p>
            <a:r>
              <a:rPr lang="en-US" dirty="0"/>
              <a:t>Evaluate Program (Degree Audit)</a:t>
            </a:r>
          </a:p>
        </p:txBody>
      </p:sp>
      <p:pic>
        <p:nvPicPr>
          <p:cNvPr id="3" name="Content Placeholder 2">
            <a:extLst>
              <a:ext uri="{FF2B5EF4-FFF2-40B4-BE49-F238E27FC236}">
                <a16:creationId xmlns:a16="http://schemas.microsoft.com/office/drawing/2014/main" id="{AEAB1B8F-027D-4DF2-947E-B13B90B8CE8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24773" y="1590805"/>
            <a:ext cx="10742454" cy="4883940"/>
          </a:xfrm>
        </p:spPr>
      </p:pic>
    </p:spTree>
    <p:extLst>
      <p:ext uri="{BB962C8B-B14F-4D97-AF65-F5344CB8AC3E}">
        <p14:creationId xmlns:p14="http://schemas.microsoft.com/office/powerpoint/2010/main" val="784480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752C8A-FA0B-468E-BD42-8750ABE04FC6}"/>
              </a:ext>
            </a:extLst>
          </p:cNvPr>
          <p:cNvSpPr>
            <a:spLocks noGrp="1"/>
          </p:cNvSpPr>
          <p:nvPr>
            <p:ph type="title"/>
          </p:nvPr>
        </p:nvSpPr>
        <p:spPr/>
        <p:txBody>
          <a:bodyPr/>
          <a:lstStyle/>
          <a:p>
            <a:r>
              <a:rPr lang="en-US" dirty="0"/>
              <a:t>Evaluate Program (Degree Audit)</a:t>
            </a:r>
          </a:p>
        </p:txBody>
      </p:sp>
      <p:pic>
        <p:nvPicPr>
          <p:cNvPr id="6" name="Content Placeholder 5">
            <a:extLst>
              <a:ext uri="{FF2B5EF4-FFF2-40B4-BE49-F238E27FC236}">
                <a16:creationId xmlns:a16="http://schemas.microsoft.com/office/drawing/2014/main" id="{23D29D82-EC47-4969-B115-05BE3B3FE908}"/>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5210827" y="1356720"/>
            <a:ext cx="6833992" cy="5329723"/>
          </a:xfrm>
        </p:spPr>
      </p:pic>
      <p:sp>
        <p:nvSpPr>
          <p:cNvPr id="7" name="Content Placeholder 6">
            <a:extLst>
              <a:ext uri="{FF2B5EF4-FFF2-40B4-BE49-F238E27FC236}">
                <a16:creationId xmlns:a16="http://schemas.microsoft.com/office/drawing/2014/main" id="{7EF02E58-C223-405B-B825-B175063880F9}"/>
              </a:ext>
            </a:extLst>
          </p:cNvPr>
          <p:cNvSpPr>
            <a:spLocks noGrp="1"/>
          </p:cNvSpPr>
          <p:nvPr>
            <p:ph sz="half" idx="2"/>
          </p:nvPr>
        </p:nvSpPr>
        <p:spPr>
          <a:xfrm>
            <a:off x="914400" y="1834976"/>
            <a:ext cx="3745282" cy="4351338"/>
          </a:xfrm>
        </p:spPr>
        <p:txBody>
          <a:bodyPr/>
          <a:lstStyle/>
          <a:p>
            <a:r>
              <a:rPr lang="en-US" dirty="0"/>
              <a:t>Overall Credits &amp; GPA</a:t>
            </a:r>
          </a:p>
          <a:p>
            <a:r>
              <a:rPr lang="en-US" dirty="0"/>
              <a:t>General Education</a:t>
            </a:r>
          </a:p>
          <a:p>
            <a:r>
              <a:rPr lang="en-US" dirty="0"/>
              <a:t>Major(s)</a:t>
            </a:r>
          </a:p>
          <a:p>
            <a:r>
              <a:rPr lang="en-US" dirty="0"/>
              <a:t>Minor(s)</a:t>
            </a:r>
          </a:p>
          <a:p>
            <a:endParaRPr lang="en-US" dirty="0"/>
          </a:p>
          <a:p>
            <a:pPr marL="0" indent="0">
              <a:buNone/>
            </a:pPr>
            <a:r>
              <a:rPr lang="en-US" dirty="0"/>
              <a:t>Programmed based on requirements in the Catalog</a:t>
            </a:r>
          </a:p>
        </p:txBody>
      </p:sp>
    </p:spTree>
    <p:extLst>
      <p:ext uri="{BB962C8B-B14F-4D97-AF65-F5344CB8AC3E}">
        <p14:creationId xmlns:p14="http://schemas.microsoft.com/office/powerpoint/2010/main" val="148804866"/>
      </p:ext>
    </p:extLst>
  </p:cSld>
  <p:clrMapOvr>
    <a:masterClrMapping/>
  </p:clrMapOvr>
</p:sld>
</file>

<file path=ppt/theme/theme1.xml><?xml version="1.0" encoding="utf-8"?>
<a:theme xmlns:a="http://schemas.openxmlformats.org/drawingml/2006/main" name="Office Theme">
  <a:themeElements>
    <a:clrScheme name="Valpo 1">
      <a:dk1>
        <a:srgbClr val="613318"/>
      </a:dk1>
      <a:lt1>
        <a:sysClr val="window" lastClr="FFFFFF"/>
      </a:lt1>
      <a:dk2>
        <a:srgbClr val="613318"/>
      </a:dk2>
      <a:lt2>
        <a:srgbClr val="EEECE1"/>
      </a:lt2>
      <a:accent1>
        <a:srgbClr val="A2958A"/>
      </a:accent1>
      <a:accent2>
        <a:srgbClr val="C8B18B"/>
      </a:accent2>
      <a:accent3>
        <a:srgbClr val="ADD632"/>
      </a:accent3>
      <a:accent4>
        <a:srgbClr val="FFCC00"/>
      </a:accent4>
      <a:accent5>
        <a:srgbClr val="A2958A"/>
      </a:accent5>
      <a:accent6>
        <a:srgbClr val="C8B18B"/>
      </a:accent6>
      <a:hlink>
        <a:srgbClr val="7D6F63"/>
      </a:hlink>
      <a:folHlink>
        <a:srgbClr val="7D6F63"/>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437</TotalTime>
  <Words>680</Words>
  <Application>Microsoft Office PowerPoint</Application>
  <PresentationFormat>Widescreen</PresentationFormat>
  <Paragraphs>68</Paragraphs>
  <Slides>13</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Changes to Academic Advising</vt:lpstr>
      <vt:lpstr>Student Educational Planning</vt:lpstr>
      <vt:lpstr>Student Educational Planning</vt:lpstr>
      <vt:lpstr>Student Educational Planning</vt:lpstr>
      <vt:lpstr>Student Test Summary</vt:lpstr>
      <vt:lpstr>Student Schedule</vt:lpstr>
      <vt:lpstr>Evaluate Program (Degree Audit)</vt:lpstr>
      <vt:lpstr>Evaluate Program (Degree Audit)</vt:lpstr>
      <vt:lpstr>Evaluate Program (Degree Audit)</vt:lpstr>
      <vt:lpstr>Student Transcript</vt:lpstr>
      <vt:lpstr>FERPA Training</vt:lpstr>
      <vt:lpstr>Verification Services</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Educational Planning</dc:title>
  <dc:creator>Allison Urbanczyk</dc:creator>
  <cp:lastModifiedBy>Allison Urbanczyk</cp:lastModifiedBy>
  <cp:revision>18</cp:revision>
  <dcterms:created xsi:type="dcterms:W3CDTF">2020-08-10T23:23:57Z</dcterms:created>
  <dcterms:modified xsi:type="dcterms:W3CDTF">2020-08-16T00:32:48Z</dcterms:modified>
</cp:coreProperties>
</file>